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67" r:id="rId2"/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275" r:id="rId13"/>
    <p:sldId id="278" r:id="rId14"/>
    <p:sldId id="282" r:id="rId15"/>
    <p:sldId id="283" r:id="rId16"/>
    <p:sldId id="284" r:id="rId17"/>
    <p:sldId id="285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2" r:id="rId33"/>
    <p:sldId id="301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B2B2B2"/>
    <a:srgbClr val="00CC00"/>
    <a:srgbClr val="00FF00"/>
    <a:srgbClr val="FF5D5D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4" autoAdjust="0"/>
    <p:restoredTop sz="94674" autoAdjust="0"/>
  </p:normalViewPr>
  <p:slideViewPr>
    <p:cSldViewPr>
      <p:cViewPr varScale="1">
        <p:scale>
          <a:sx n="53" d="100"/>
          <a:sy n="53" d="100"/>
        </p:scale>
        <p:origin x="-984" y="-84"/>
      </p:cViewPr>
      <p:guideLst>
        <p:guide orient="horz" pos="2160"/>
        <p:guide pos="3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4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96.wmf"/><Relationship Id="rId4" Type="http://schemas.openxmlformats.org/officeDocument/2006/relationships/image" Target="../media/image10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44.wmf"/><Relationship Id="rId4" Type="http://schemas.openxmlformats.org/officeDocument/2006/relationships/image" Target="../media/image11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4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11" Type="http://schemas.openxmlformats.org/officeDocument/2006/relationships/image" Target="../media/image42.wmf"/><Relationship Id="rId5" Type="http://schemas.openxmlformats.org/officeDocument/2006/relationships/image" Target="../media/image36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1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17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88E2F-7D9F-4AD9-8C6B-6FA2BDA4ECB4}" type="datetimeFigureOut">
              <a:rPr lang="ru-RU"/>
              <a:pPr>
                <a:defRPr/>
              </a:pPr>
              <a:t>10.12.2012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EA794-F0CF-44C0-B5D1-F1EB6BB54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6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8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9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0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1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0294D-7E0F-4F0C-9747-DB95AC25E4CA}" type="datetimeFigureOut">
              <a:rPr lang="ru-RU"/>
              <a:pPr>
                <a:defRPr/>
              </a:pPr>
              <a:t>10.12.2012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B4396-339A-4918-AC73-86F0A7E3A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3164E-87E5-4C50-BC29-3CDDD4856712}" type="datetimeFigureOut">
              <a:rPr lang="ru-RU"/>
              <a:pPr>
                <a:defRPr/>
              </a:pPr>
              <a:t>10.12.2012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4D8A6-1DFE-4A01-B28E-F66D40F8A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21D5ED-C437-478F-ACA1-F438F13950B1}" type="datetimeFigureOut">
              <a:rPr lang="ru-RU"/>
              <a:pPr>
                <a:defRPr/>
              </a:pPr>
              <a:t>10.12.2012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35C9D-4511-4C56-957A-14097CEE4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Arial" charset="0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Arial" charset="0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Arial" charset="0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Arial" charset="0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Arial" charset="0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Arial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2.bin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wmf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42.w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2.bin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7.wmf"/><Relationship Id="rId22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53.png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50.wmf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49.wmf"/><Relationship Id="rId19" Type="http://schemas.openxmlformats.org/officeDocument/2006/relationships/image" Target="../media/image54.png"/><Relationship Id="rId4" Type="http://schemas.openxmlformats.org/officeDocument/2006/relationships/image" Target="../media/image46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61.jpe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6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65.png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4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74.wmf"/><Relationship Id="rId3" Type="http://schemas.openxmlformats.org/officeDocument/2006/relationships/image" Target="../media/image65.png"/><Relationship Id="rId7" Type="http://schemas.openxmlformats.org/officeDocument/2006/relationships/image" Target="../media/image69.wmf"/><Relationship Id="rId12" Type="http://schemas.openxmlformats.org/officeDocument/2006/relationships/image" Target="../media/image75.png"/><Relationship Id="rId17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5" Type="http://schemas.openxmlformats.org/officeDocument/2006/relationships/oleObject" Target="../embeddings/oleObject55.bin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70.wmf"/><Relationship Id="rId14" Type="http://schemas.openxmlformats.org/officeDocument/2006/relationships/image" Target="../media/image7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educities.edu.tw/jmhwang/newsfile/article040216.htm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no-web.mit.edu/annual-report01/15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5.pn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7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63.bin"/><Relationship Id="rId18" Type="http://schemas.openxmlformats.org/officeDocument/2006/relationships/oleObject" Target="../embeddings/oleObject66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92.wmf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4.wmf"/><Relationship Id="rId20" Type="http://schemas.openxmlformats.org/officeDocument/2006/relationships/image" Target="../media/image95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91.wmf"/><Relationship Id="rId19" Type="http://schemas.openxmlformats.org/officeDocument/2006/relationships/oleObject" Target="../embeddings/oleObject67.bin"/><Relationship Id="rId4" Type="http://schemas.openxmlformats.org/officeDocument/2006/relationships/image" Target="../media/image88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9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73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4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0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106.wmf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7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oleObject" Target="../embeddings/oleObject79.bin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109.wmf"/><Relationship Id="rId5" Type="http://schemas.openxmlformats.org/officeDocument/2006/relationships/image" Target="../media/image110.png"/><Relationship Id="rId10" Type="http://schemas.openxmlformats.org/officeDocument/2006/relationships/oleObject" Target="../embeddings/oleObject82.bin"/><Relationship Id="rId4" Type="http://schemas.openxmlformats.org/officeDocument/2006/relationships/image" Target="../media/image96.wmf"/><Relationship Id="rId9" Type="http://schemas.openxmlformats.org/officeDocument/2006/relationships/image" Target="../media/image10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1.wmf"/><Relationship Id="rId11" Type="http://schemas.openxmlformats.org/officeDocument/2006/relationships/image" Target="../media/image114.png"/><Relationship Id="rId5" Type="http://schemas.openxmlformats.org/officeDocument/2006/relationships/oleObject" Target="../embeddings/oleObject84.bin"/><Relationship Id="rId10" Type="http://schemas.openxmlformats.org/officeDocument/2006/relationships/image" Target="../media/image113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86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18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90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4213" y="2460625"/>
            <a:ext cx="8208962" cy="193675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200" smtClean="0">
                <a:solidFill>
                  <a:schemeClr val="tx1"/>
                </a:solidFill>
                <a:effectLst/>
              </a:rPr>
              <a:t>Полупроводниковые источники света.</a:t>
            </a:r>
            <a:br>
              <a:rPr lang="ru-RU" sz="4200" smtClean="0">
                <a:solidFill>
                  <a:schemeClr val="tx1"/>
                </a:solidFill>
                <a:effectLst/>
              </a:rPr>
            </a:br>
            <a:r>
              <a:rPr lang="ru-RU" sz="4200" smtClean="0">
                <a:solidFill>
                  <a:srgbClr val="990000"/>
                </a:solidFill>
                <a:effectLst/>
              </a:rPr>
              <a:t>1.     </a:t>
            </a:r>
            <a:r>
              <a:rPr lang="ru-RU" sz="4200" smtClean="0">
                <a:solidFill>
                  <a:schemeClr val="tx1"/>
                </a:solidFill>
                <a:effectLst/>
              </a:rPr>
              <a:t> </a:t>
            </a:r>
            <a:r>
              <a:rPr lang="ru-RU" sz="4200" smtClean="0">
                <a:solidFill>
                  <a:srgbClr val="990000"/>
                </a:solidFill>
                <a:effectLst/>
              </a:rPr>
              <a:t>СВЕТОДИОДЫ</a:t>
            </a:r>
            <a:br>
              <a:rPr lang="ru-RU" sz="4200" smtClean="0">
                <a:solidFill>
                  <a:srgbClr val="990000"/>
                </a:solidFill>
                <a:effectLst/>
              </a:rPr>
            </a:br>
            <a:r>
              <a:rPr lang="ru-RU" sz="4200" smtClean="0">
                <a:solidFill>
                  <a:srgbClr val="FF5D5D"/>
                </a:solidFill>
                <a:effectLst/>
              </a:rPr>
              <a:t>2. ЛАЗЕРНЫЕ УСИЛИТЕЛИ</a:t>
            </a:r>
            <a:br>
              <a:rPr lang="ru-RU" sz="4200" smtClean="0">
                <a:solidFill>
                  <a:srgbClr val="FF5D5D"/>
                </a:solidFill>
                <a:effectLst/>
              </a:rPr>
            </a:br>
            <a:r>
              <a:rPr lang="ru-RU" sz="4200" smtClean="0">
                <a:solidFill>
                  <a:srgbClr val="FF5D5D"/>
                </a:solidFill>
                <a:effectLst/>
              </a:rPr>
              <a:t>3. ЛАЗЕРНЫЕ ДИОДЫ</a:t>
            </a:r>
          </a:p>
        </p:txBody>
      </p:sp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ФОТОНИКА. Лекция </a:t>
            </a:r>
            <a:r>
              <a:rPr lang="ru-RU" dirty="0" smtClean="0"/>
              <a:t>8-9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4850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6988"/>
            <a:ext cx="91392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79388" y="1152525"/>
            <a:ext cx="20891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4356100" y="1152525"/>
            <a:ext cx="44640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11"/>
          <p:cNvSpPr>
            <a:spLocks/>
          </p:cNvSpPr>
          <p:nvPr/>
        </p:nvSpPr>
        <p:spPr bwMode="auto">
          <a:xfrm rot="5400000">
            <a:off x="3131344" y="1153319"/>
            <a:ext cx="288925" cy="2160587"/>
          </a:xfrm>
          <a:prstGeom prst="rightBrace">
            <a:avLst>
              <a:gd name="adj1" fmla="val 6231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Rectangle 15"/>
          <p:cNvSpPr>
            <a:spLocks noChangeArrowheads="1"/>
          </p:cNvSpPr>
          <p:nvPr/>
        </p:nvSpPr>
        <p:spPr bwMode="auto">
          <a:xfrm>
            <a:off x="2051050" y="4076700"/>
            <a:ext cx="457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- Магазинные вывески,</a:t>
            </a:r>
          </a:p>
          <a:p>
            <a:r>
              <a:rPr lang="ru-RU" b="0"/>
              <a:t>- Автомобильное освещение,</a:t>
            </a:r>
          </a:p>
          <a:p>
            <a:r>
              <a:rPr lang="ru-RU" b="0"/>
              <a:t>- Светофоры,</a:t>
            </a:r>
          </a:p>
          <a:p>
            <a:r>
              <a:rPr lang="ru-RU" b="0"/>
              <a:t>- Архитектурное освещение,</a:t>
            </a:r>
          </a:p>
          <a:p>
            <a:r>
              <a:rPr lang="ru-RU" b="0"/>
              <a:t>- Подсветка ЖК экранов</a:t>
            </a:r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2051050" y="2420938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- Индикаторы,</a:t>
            </a:r>
          </a:p>
          <a:p>
            <a:r>
              <a:rPr lang="ru-RU" b="0"/>
              <a:t>- Мобильные телефоны,</a:t>
            </a:r>
          </a:p>
          <a:p>
            <a:r>
              <a:rPr lang="ru-RU" b="0"/>
              <a:t>- Компьютеры</a:t>
            </a:r>
          </a:p>
          <a:p>
            <a:r>
              <a:rPr lang="ru-RU" b="0"/>
              <a:t>- Телеприемники,</a:t>
            </a:r>
          </a:p>
          <a:p>
            <a:r>
              <a:rPr lang="ru-RU" b="0"/>
              <a:t>- Информационные дисплеи,</a:t>
            </a:r>
          </a:p>
          <a:p>
            <a:r>
              <a:rPr lang="ru-RU" b="0"/>
              <a:t>- Лампы,</a:t>
            </a:r>
          </a:p>
        </p:txBody>
      </p:sp>
      <p:pic>
        <p:nvPicPr>
          <p:cNvPr id="14344" name="Picture 18" descr="250px-LEDClose65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2205038"/>
            <a:ext cx="194945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0" descr="220px-Red_and_green_traffic_signals%2C_Stamford_Road%2C_Singapore_-_201112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716338"/>
            <a:ext cx="2095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2" descr="120px-LED_Digital_Displ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76475"/>
            <a:ext cx="17637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4" descr="Modern LED retrofit with E27 screw in ba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13325"/>
            <a:ext cx="20955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Line 25"/>
          <p:cNvSpPr>
            <a:spLocks noChangeShapeType="1"/>
          </p:cNvSpPr>
          <p:nvPr/>
        </p:nvSpPr>
        <p:spPr bwMode="auto">
          <a:xfrm flipH="1">
            <a:off x="1403350" y="4005263"/>
            <a:ext cx="7207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349" name="Line 26"/>
          <p:cNvSpPr>
            <a:spLocks noChangeShapeType="1"/>
          </p:cNvSpPr>
          <p:nvPr/>
        </p:nvSpPr>
        <p:spPr bwMode="auto">
          <a:xfrm flipV="1">
            <a:off x="5653088" y="3644900"/>
            <a:ext cx="79057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350" name="Text Box 27"/>
          <p:cNvSpPr txBox="1">
            <a:spLocks noChangeArrowheads="1"/>
          </p:cNvSpPr>
          <p:nvPr/>
        </p:nvSpPr>
        <p:spPr bwMode="auto">
          <a:xfrm>
            <a:off x="2443163" y="1857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4351" name="Text Box 28"/>
          <p:cNvSpPr txBox="1">
            <a:spLocks noChangeArrowheads="1"/>
          </p:cNvSpPr>
          <p:nvPr/>
        </p:nvSpPr>
        <p:spPr bwMode="auto">
          <a:xfrm>
            <a:off x="1258888" y="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4352" name="Text Box 29"/>
          <p:cNvSpPr txBox="1">
            <a:spLocks noChangeArrowheads="1"/>
          </p:cNvSpPr>
          <p:nvPr/>
        </p:nvSpPr>
        <p:spPr bwMode="auto">
          <a:xfrm>
            <a:off x="2130425" y="188913"/>
            <a:ext cx="488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Где используются светодиоды?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4850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6988"/>
            <a:ext cx="91392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179388" y="1152525"/>
            <a:ext cx="20891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356100" y="1152525"/>
            <a:ext cx="44640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AutoShape 9"/>
          <p:cNvSpPr>
            <a:spLocks/>
          </p:cNvSpPr>
          <p:nvPr/>
        </p:nvSpPr>
        <p:spPr bwMode="auto">
          <a:xfrm rot="5400000">
            <a:off x="1042988" y="1009650"/>
            <a:ext cx="288925" cy="2016125"/>
          </a:xfrm>
          <a:prstGeom prst="rightBrace">
            <a:avLst>
              <a:gd name="adj1" fmla="val 5815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179388" y="2282825"/>
            <a:ext cx="27003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дистанционное управление: </a:t>
            </a:r>
          </a:p>
          <a:p>
            <a:pPr>
              <a:spcBef>
                <a:spcPct val="50000"/>
              </a:spcBef>
            </a:pPr>
            <a:r>
              <a:rPr lang="ru-RU" b="0"/>
              <a:t>- оптические мыши, </a:t>
            </a:r>
          </a:p>
          <a:p>
            <a:pPr>
              <a:spcBef>
                <a:spcPct val="50000"/>
              </a:spcBef>
            </a:pPr>
            <a:r>
              <a:rPr lang="ru-RU" b="0"/>
              <a:t>- наушники, </a:t>
            </a:r>
          </a:p>
          <a:p>
            <a:pPr>
              <a:spcBef>
                <a:spcPct val="50000"/>
              </a:spcBef>
            </a:pPr>
            <a:r>
              <a:rPr lang="ru-RU" b="0"/>
              <a:t>- микрофоны, </a:t>
            </a:r>
          </a:p>
          <a:p>
            <a:pPr>
              <a:spcBef>
                <a:spcPct val="50000"/>
              </a:spcBef>
            </a:pPr>
            <a:r>
              <a:rPr lang="ru-RU" b="0"/>
              <a:t>- клавиатура</a:t>
            </a:r>
          </a:p>
        </p:txBody>
      </p:sp>
      <p:sp>
        <p:nvSpPr>
          <p:cNvPr id="15368" name="Text Box 15"/>
          <p:cNvSpPr txBox="1">
            <a:spLocks noChangeArrowheads="1"/>
          </p:cNvSpPr>
          <p:nvPr/>
        </p:nvSpPr>
        <p:spPr bwMode="auto">
          <a:xfrm>
            <a:off x="2443163" y="1857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1258888" y="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5370" name="Text Box 17"/>
          <p:cNvSpPr txBox="1">
            <a:spLocks noChangeArrowheads="1"/>
          </p:cNvSpPr>
          <p:nvPr/>
        </p:nvSpPr>
        <p:spPr bwMode="auto">
          <a:xfrm>
            <a:off x="2130425" y="188913"/>
            <a:ext cx="488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Где используются светодиоды?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2443163" y="1857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258888" y="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130425" y="188913"/>
            <a:ext cx="488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Где используются светодиоды?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4850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6988"/>
            <a:ext cx="9139238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179388" y="1152525"/>
            <a:ext cx="20891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4356100" y="1152525"/>
            <a:ext cx="4464050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AutoShape 13"/>
          <p:cNvSpPr>
            <a:spLocks/>
          </p:cNvSpPr>
          <p:nvPr/>
        </p:nvSpPr>
        <p:spPr bwMode="auto">
          <a:xfrm rot="5400000">
            <a:off x="6659562" y="-242887"/>
            <a:ext cx="288925" cy="4464050"/>
          </a:xfrm>
          <a:prstGeom prst="rightBrace">
            <a:avLst>
              <a:gd name="adj1" fmla="val 12875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18"/>
          <p:cNvSpPr>
            <a:spLocks noChangeArrowheads="1"/>
          </p:cNvSpPr>
          <p:nvPr/>
        </p:nvSpPr>
        <p:spPr bwMode="auto">
          <a:xfrm>
            <a:off x="2070100" y="3141663"/>
            <a:ext cx="574198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- очистка воды,</a:t>
            </a:r>
          </a:p>
          <a:p>
            <a:r>
              <a:rPr lang="ru-RU" b="0"/>
              <a:t>- стерилизация хирургических инструментов,</a:t>
            </a:r>
          </a:p>
          <a:p>
            <a:r>
              <a:rPr lang="ru-RU" b="0"/>
              <a:t>- дезинфекция,</a:t>
            </a:r>
          </a:p>
          <a:p>
            <a:r>
              <a:rPr lang="ru-RU" b="0"/>
              <a:t>- обнаружение биологических и химических агентов;</a:t>
            </a:r>
          </a:p>
          <a:p>
            <a:r>
              <a:rPr lang="ru-RU" b="0"/>
              <a:t>- дальняя волоконно-оптическая связь;</a:t>
            </a:r>
          </a:p>
          <a:p>
            <a:r>
              <a:rPr lang="ru-RU" b="0"/>
              <a:t>- сканирование, печать, считывание,</a:t>
            </a:r>
          </a:p>
          <a:p>
            <a:r>
              <a:rPr lang="ru-RU" b="0"/>
              <a:t>- системы печати высокого разрешения,</a:t>
            </a:r>
          </a:p>
          <a:p>
            <a:r>
              <a:rPr lang="ru-RU" b="0"/>
              <a:t>- системы накачки оптических усилителей и твердотельных лазеров</a:t>
            </a:r>
          </a:p>
        </p:txBody>
      </p:sp>
      <p:sp>
        <p:nvSpPr>
          <p:cNvPr id="16394" name="Line 19"/>
          <p:cNvSpPr>
            <a:spLocks noChangeShapeType="1"/>
          </p:cNvSpPr>
          <p:nvPr/>
        </p:nvSpPr>
        <p:spPr bwMode="auto">
          <a:xfrm flipH="1">
            <a:off x="4572000" y="2349500"/>
            <a:ext cx="2232025" cy="936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8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?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016000" y="333375"/>
            <a:ext cx="812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Мощность излучения прямосмещенного </a:t>
            </a:r>
            <a:r>
              <a:rPr lang="en-US" sz="2400" i="1">
                <a:latin typeface="Trebuchet MS" pitchFamily="34" charset="0"/>
              </a:rPr>
              <a:t>pn</a:t>
            </a:r>
            <a:r>
              <a:rPr lang="en-US" sz="2400">
                <a:latin typeface="Trebuchet MS" pitchFamily="34" charset="0"/>
              </a:rPr>
              <a:t>-</a:t>
            </a:r>
            <a:r>
              <a:rPr lang="ru-RU" sz="2400">
                <a:latin typeface="Trebuchet MS" pitchFamily="34" charset="0"/>
              </a:rPr>
              <a:t>перехода</a:t>
            </a:r>
          </a:p>
        </p:txBody>
      </p: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71438" y="1052513"/>
            <a:ext cx="3509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Электролюминесценция </a:t>
            </a:r>
          </a:p>
        </p:txBody>
      </p:sp>
      <p:sp>
        <p:nvSpPr>
          <p:cNvPr id="17413" name="Text Box 14"/>
          <p:cNvSpPr txBox="1">
            <a:spLocks noChangeArrowheads="1"/>
          </p:cNvSpPr>
          <p:nvPr/>
        </p:nvSpPr>
        <p:spPr bwMode="auto">
          <a:xfrm>
            <a:off x="0" y="1628775"/>
            <a:ext cx="565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Инжекционная электролюминесценция </a:t>
            </a:r>
          </a:p>
        </p:txBody>
      </p:sp>
      <p:sp>
        <p:nvSpPr>
          <p:cNvPr id="17414" name="Line 15"/>
          <p:cNvSpPr>
            <a:spLocks noChangeShapeType="1"/>
          </p:cNvSpPr>
          <p:nvPr/>
        </p:nvSpPr>
        <p:spPr bwMode="auto">
          <a:xfrm>
            <a:off x="4572000" y="2708275"/>
            <a:ext cx="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971550" y="2833688"/>
            <a:ext cx="2733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pn</a:t>
            </a:r>
            <a:r>
              <a:rPr lang="ru-RU" b="0"/>
              <a:t>-переход</a:t>
            </a:r>
            <a:endParaRPr lang="en-US" b="0"/>
          </a:p>
          <a:p>
            <a:r>
              <a:rPr lang="ru-RU" b="0"/>
              <a:t>в равновесии:</a:t>
            </a:r>
          </a:p>
          <a:p>
            <a:endParaRPr lang="ru-RU" b="0"/>
          </a:p>
          <a:p>
            <a:r>
              <a:rPr lang="ru-RU" b="0" i="1">
                <a:solidFill>
                  <a:srgbClr val="990000"/>
                </a:solidFill>
              </a:rPr>
              <a:t>П</a:t>
            </a:r>
            <a:r>
              <a:rPr lang="en-US" b="0">
                <a:solidFill>
                  <a:srgbClr val="990000"/>
                </a:solidFill>
              </a:rPr>
              <a:t> = 1.5x10-20 </a:t>
            </a:r>
            <a:r>
              <a:rPr lang="ru-RU" b="0">
                <a:solidFill>
                  <a:srgbClr val="990000"/>
                </a:solidFill>
              </a:rPr>
              <a:t>Вт/см</a:t>
            </a:r>
            <a:r>
              <a:rPr lang="ru-RU" b="0" baseline="30000">
                <a:solidFill>
                  <a:srgbClr val="990000"/>
                </a:solidFill>
              </a:rPr>
              <a:t>2</a:t>
            </a:r>
          </a:p>
        </p:txBody>
      </p:sp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5292725" y="2565400"/>
            <a:ext cx="22828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прямосмещенный</a:t>
            </a:r>
          </a:p>
          <a:p>
            <a:r>
              <a:rPr lang="en-US" b="0" i="1"/>
              <a:t>pn</a:t>
            </a:r>
            <a:r>
              <a:rPr lang="ru-RU" b="0"/>
              <a:t>-переход</a:t>
            </a:r>
            <a:endParaRPr lang="en-US" b="0"/>
          </a:p>
          <a:p>
            <a:r>
              <a:rPr lang="ru-RU" b="0"/>
              <a:t>(есть инжекция)</a:t>
            </a:r>
          </a:p>
          <a:p>
            <a:endParaRPr lang="ru-RU" b="0" i="1">
              <a:solidFill>
                <a:srgbClr val="990000"/>
              </a:solidFill>
            </a:endParaRPr>
          </a:p>
          <a:p>
            <a:r>
              <a:rPr lang="ru-RU" i="1">
                <a:solidFill>
                  <a:srgbClr val="990000"/>
                </a:solidFill>
              </a:rPr>
              <a:t>П</a:t>
            </a:r>
            <a:r>
              <a:rPr lang="en-US">
                <a:solidFill>
                  <a:srgbClr val="990000"/>
                </a:solidFill>
              </a:rPr>
              <a:t> = </a:t>
            </a:r>
            <a:r>
              <a:rPr lang="ru-RU">
                <a:solidFill>
                  <a:srgbClr val="990000"/>
                </a:solidFill>
              </a:rPr>
              <a:t>?</a:t>
            </a:r>
            <a:endParaRPr lang="ru-RU" baseline="300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!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006850" y="265113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Теория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79475" y="995363"/>
            <a:ext cx="7364413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Дано: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/>
              <a:t> [1/(</a:t>
            </a:r>
            <a:r>
              <a:rPr lang="ru-RU" b="0"/>
              <a:t>см</a:t>
            </a:r>
            <a:r>
              <a:rPr lang="ru-RU" b="0" baseline="30000"/>
              <a:t>3</a:t>
            </a:r>
            <a:r>
              <a:rPr lang="ru-RU" b="0"/>
              <a:t>с</a:t>
            </a:r>
            <a:r>
              <a:rPr lang="en-US" b="0"/>
              <a:t>)]</a:t>
            </a:r>
            <a:r>
              <a:rPr lang="ru-RU" b="0"/>
              <a:t> – скорость инжекции</a:t>
            </a:r>
          </a:p>
          <a:p>
            <a:r>
              <a:rPr lang="ru-RU"/>
              <a:t>физ. смысл</a:t>
            </a:r>
            <a:r>
              <a:rPr lang="ru-RU" b="0"/>
              <a:t>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/>
              <a:t> – </a:t>
            </a:r>
            <a:r>
              <a:rPr lang="ru-RU" b="0"/>
              <a:t>количество пар носителей, генерируемых в единице объема в единицу времени.</a:t>
            </a:r>
          </a:p>
          <a:p>
            <a:endParaRPr lang="ru-RU" b="0"/>
          </a:p>
          <a:p>
            <a:r>
              <a:rPr lang="ru-RU" b="0"/>
              <a:t>Под носителями мы имеем ввиду электрон в ЗП и дырку в ВЗ.</a:t>
            </a:r>
          </a:p>
          <a:p>
            <a:r>
              <a:rPr lang="ru-RU" b="0"/>
              <a:t>Когда в ВЗ еще нет дырки, это можно рассматривать, как основное состояние системы электрон-дырка.</a:t>
            </a:r>
          </a:p>
          <a:p>
            <a:r>
              <a:rPr lang="ru-RU" b="0"/>
              <a:t>Когда образовалась пара электрон-дырка, система переходит в некоторое возбужденное состояние.</a:t>
            </a:r>
          </a:p>
          <a:p>
            <a:endParaRPr lang="ru-RU" b="0"/>
          </a:p>
          <a:p>
            <a:r>
              <a:rPr lang="ru-RU" b="0"/>
              <a:t>Мы называли процесс перевода атомов из основного в возбужденное состояние </a:t>
            </a:r>
            <a:r>
              <a:rPr lang="ru-RU"/>
              <a:t>накачкой</a:t>
            </a:r>
            <a:r>
              <a:rPr lang="ru-RU" b="0"/>
              <a:t>.</a:t>
            </a:r>
          </a:p>
          <a:p>
            <a:r>
              <a:rPr lang="ru-RU" b="0"/>
              <a:t>Здесь </a:t>
            </a:r>
            <a:r>
              <a:rPr lang="ru-RU"/>
              <a:t>инжекция</a:t>
            </a:r>
            <a:r>
              <a:rPr lang="ru-RU" b="0"/>
              <a:t> носителей представляет собой ни что иное, как </a:t>
            </a:r>
            <a:r>
              <a:rPr lang="ru-RU"/>
              <a:t>накачку</a:t>
            </a:r>
            <a:r>
              <a:rPr lang="ru-RU" b="0"/>
              <a:t>:</a:t>
            </a:r>
          </a:p>
          <a:p>
            <a:endParaRPr lang="ru-RU" b="0"/>
          </a:p>
          <a:p>
            <a:pPr algn="ctr"/>
            <a:r>
              <a:rPr lang="ru-RU">
                <a:solidFill>
                  <a:srgbClr val="990000"/>
                </a:solidFill>
              </a:rPr>
              <a:t>инжекция </a:t>
            </a:r>
            <a:r>
              <a:rPr lang="ru-RU" b="0">
                <a:solidFill>
                  <a:srgbClr val="990000"/>
                </a:solidFill>
              </a:rPr>
              <a:t>= </a:t>
            </a:r>
            <a:r>
              <a:rPr lang="ru-RU">
                <a:solidFill>
                  <a:srgbClr val="990000"/>
                </a:solidFill>
              </a:rPr>
              <a:t>накачка</a:t>
            </a:r>
          </a:p>
          <a:p>
            <a:pPr algn="ctr"/>
            <a:r>
              <a:rPr lang="ru-RU">
                <a:solidFill>
                  <a:srgbClr val="990000"/>
                </a:solidFill>
              </a:rPr>
              <a:t>скорость инжекции = скорость накачки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6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44097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!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44098" name="Text Box 4"/>
          <p:cNvSpPr txBox="1">
            <a:spLocks noChangeArrowheads="1"/>
          </p:cNvSpPr>
          <p:nvPr/>
        </p:nvSpPr>
        <p:spPr bwMode="auto">
          <a:xfrm>
            <a:off x="4006850" y="265113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Теория</a:t>
            </a:r>
          </a:p>
        </p:txBody>
      </p:sp>
      <p:sp>
        <p:nvSpPr>
          <p:cNvPr id="44099" name="Text Box 5"/>
          <p:cNvSpPr txBox="1">
            <a:spLocks noChangeArrowheads="1"/>
          </p:cNvSpPr>
          <p:nvPr/>
        </p:nvSpPr>
        <p:spPr bwMode="auto">
          <a:xfrm>
            <a:off x="879475" y="995363"/>
            <a:ext cx="7364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Дано: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/>
              <a:t> [1/(</a:t>
            </a:r>
            <a:r>
              <a:rPr lang="ru-RU" b="0"/>
              <a:t>см</a:t>
            </a:r>
            <a:r>
              <a:rPr lang="ru-RU" b="0" baseline="30000"/>
              <a:t>3</a:t>
            </a:r>
            <a:r>
              <a:rPr lang="ru-RU" b="0"/>
              <a:t>с</a:t>
            </a:r>
            <a:r>
              <a:rPr lang="en-US" b="0"/>
              <a:t>)]</a:t>
            </a:r>
            <a:r>
              <a:rPr lang="ru-RU" b="0"/>
              <a:t> – скорость инжекции</a:t>
            </a:r>
          </a:p>
        </p:txBody>
      </p:sp>
      <p:graphicFrame>
        <p:nvGraphicFramePr>
          <p:cNvPr id="44092" name="Object 60"/>
          <p:cNvGraphicFramePr>
            <a:graphicFrameLocks noChangeAspect="1"/>
          </p:cNvGraphicFramePr>
          <p:nvPr/>
        </p:nvGraphicFramePr>
        <p:xfrm>
          <a:off x="1763713" y="1484313"/>
          <a:ext cx="330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4" name="Equation" r:id="rId3" imgW="330057" imgH="215806" progId="Equation.DSMT4">
                  <p:embed/>
                </p:oleObj>
              </mc:Choice>
              <mc:Fallback>
                <p:oleObj name="Equation" r:id="rId3" imgW="330057" imgH="215806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484313"/>
                        <a:ext cx="3302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00" name="Rectangle 7"/>
          <p:cNvSpPr>
            <a:spLocks noChangeArrowheads="1"/>
          </p:cNvSpPr>
          <p:nvPr/>
        </p:nvSpPr>
        <p:spPr bwMode="auto">
          <a:xfrm>
            <a:off x="2195513" y="1412875"/>
            <a:ext cx="355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– избыточная концентрация</a:t>
            </a:r>
          </a:p>
        </p:txBody>
      </p:sp>
      <p:graphicFrame>
        <p:nvGraphicFramePr>
          <p:cNvPr id="44093" name="Object 61"/>
          <p:cNvGraphicFramePr>
            <a:graphicFrameLocks noChangeAspect="1"/>
          </p:cNvGraphicFramePr>
          <p:nvPr/>
        </p:nvGraphicFramePr>
        <p:xfrm>
          <a:off x="1858963" y="1863725"/>
          <a:ext cx="1397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Equation" r:id="rId5" imgW="139579" imgH="177646" progId="Equation.DSMT4">
                  <p:embed/>
                </p:oleObj>
              </mc:Choice>
              <mc:Fallback>
                <p:oleObj name="Equation" r:id="rId5" imgW="139579" imgH="177646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1863725"/>
                        <a:ext cx="1397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01" name="Rectangle 9"/>
          <p:cNvSpPr>
            <a:spLocks noChangeArrowheads="1"/>
          </p:cNvSpPr>
          <p:nvPr/>
        </p:nvSpPr>
        <p:spPr bwMode="auto">
          <a:xfrm>
            <a:off x="2195513" y="1773238"/>
            <a:ext cx="5437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– время рекомбинации по всем механизмам</a:t>
            </a:r>
          </a:p>
        </p:txBody>
      </p:sp>
      <p:sp>
        <p:nvSpPr>
          <p:cNvPr id="44102" name="Text Box 10"/>
          <p:cNvSpPr txBox="1">
            <a:spLocks noChangeArrowheads="1"/>
          </p:cNvSpPr>
          <p:nvPr/>
        </p:nvSpPr>
        <p:spPr bwMode="auto">
          <a:xfrm>
            <a:off x="395288" y="2436813"/>
            <a:ext cx="86407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Когда </a:t>
            </a:r>
            <a:r>
              <a:rPr lang="en-US" b="0">
                <a:latin typeface="Symbol" pitchFamily="18" charset="2"/>
              </a:rPr>
              <a:t>D</a:t>
            </a:r>
            <a:r>
              <a:rPr lang="en-US" b="0" i="1"/>
              <a:t>n</a:t>
            </a:r>
            <a:r>
              <a:rPr lang="en-US" b="0"/>
              <a:t> – </a:t>
            </a:r>
            <a:r>
              <a:rPr lang="ru-RU" b="0"/>
              <a:t>неизменно, это называется «</a:t>
            </a:r>
            <a:r>
              <a:rPr lang="ru-RU"/>
              <a:t>стационарное состояние</a:t>
            </a:r>
            <a:r>
              <a:rPr lang="ru-RU" b="0"/>
              <a:t>».</a:t>
            </a:r>
          </a:p>
          <a:p>
            <a:r>
              <a:rPr lang="ru-RU" b="0"/>
              <a:t>Чтобы поддерживать </a:t>
            </a:r>
            <a:r>
              <a:rPr lang="en-US" b="0">
                <a:latin typeface="Symbol" pitchFamily="18" charset="2"/>
              </a:rPr>
              <a:t>D</a:t>
            </a:r>
            <a:r>
              <a:rPr lang="en-US" b="0" i="1"/>
              <a:t>n</a:t>
            </a:r>
            <a:r>
              <a:rPr lang="ru-RU" b="0" i="1"/>
              <a:t> </a:t>
            </a:r>
            <a:r>
              <a:rPr lang="ru-RU" b="0"/>
              <a:t>неизменным,</a:t>
            </a:r>
          </a:p>
          <a:p>
            <a:endParaRPr lang="ru-RU" b="0"/>
          </a:p>
          <a:p>
            <a:r>
              <a:rPr lang="ru-RU" b="0"/>
              <a:t>скорость инжекции носителей    =   скорость их рекомбинации</a:t>
            </a:r>
          </a:p>
          <a:p>
            <a:r>
              <a:rPr lang="ru-RU" b="0"/>
              <a:t>(сколько появилось) </a:t>
            </a:r>
            <a:r>
              <a:rPr lang="en-US" b="0"/>
              <a:t>		    </a:t>
            </a:r>
            <a:r>
              <a:rPr lang="ru-RU" b="0"/>
              <a:t>– </a:t>
            </a:r>
            <a:r>
              <a:rPr lang="en-US" b="0"/>
              <a:t>  </a:t>
            </a:r>
            <a:r>
              <a:rPr lang="ru-RU" b="0"/>
              <a:t>(столько должно исчезнуть)</a:t>
            </a:r>
          </a:p>
        </p:txBody>
      </p:sp>
      <p:sp>
        <p:nvSpPr>
          <p:cNvPr id="44103" name="Rectangle 11"/>
          <p:cNvSpPr>
            <a:spLocks noChangeArrowheads="1"/>
          </p:cNvSpPr>
          <p:nvPr/>
        </p:nvSpPr>
        <p:spPr bwMode="auto">
          <a:xfrm>
            <a:off x="468313" y="4151313"/>
            <a:ext cx="84248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Поскольку </a:t>
            </a:r>
            <a:r>
              <a:rPr lang="en-US" b="0">
                <a:latin typeface="Symbol" pitchFamily="18" charset="2"/>
              </a:rPr>
              <a:t>t</a:t>
            </a:r>
            <a:r>
              <a:rPr lang="ru-RU" b="0" baseline="30000"/>
              <a:t>-1</a:t>
            </a:r>
            <a:r>
              <a:rPr lang="ru-RU" b="0"/>
              <a:t> – частота рекомбинации пары электрон-дырка,</a:t>
            </a:r>
          </a:p>
          <a:p>
            <a:r>
              <a:rPr lang="ru-RU" b="0"/>
              <a:t>то </a:t>
            </a:r>
            <a:r>
              <a:rPr lang="ru-RU"/>
              <a:t>произведение</a:t>
            </a:r>
            <a:r>
              <a:rPr lang="ru-RU" b="0"/>
              <a:t> </a:t>
            </a:r>
            <a:r>
              <a:rPr lang="en-US" b="0">
                <a:latin typeface="Symbol" pitchFamily="18" charset="2"/>
              </a:rPr>
              <a:t>D</a:t>
            </a:r>
            <a:r>
              <a:rPr lang="en-US" b="0" i="1"/>
              <a:t>n </a:t>
            </a:r>
            <a:r>
              <a:rPr lang="en-US" b="0">
                <a:latin typeface="Symbol" pitchFamily="18" charset="2"/>
              </a:rPr>
              <a:t>t</a:t>
            </a:r>
            <a:r>
              <a:rPr lang="ru-RU" b="0" baseline="30000"/>
              <a:t>-1</a:t>
            </a:r>
            <a:r>
              <a:rPr lang="ru-RU" b="0"/>
              <a:t> </a:t>
            </a:r>
            <a:r>
              <a:rPr lang="en-US" b="0"/>
              <a:t>– </a:t>
            </a:r>
            <a:r>
              <a:rPr lang="ru-RU" b="0"/>
              <a:t>есть </a:t>
            </a:r>
            <a:r>
              <a:rPr lang="ru-RU"/>
              <a:t>скорость рекомбинации</a:t>
            </a:r>
            <a:r>
              <a:rPr lang="ru-RU" b="0"/>
              <a:t>, то есть количество пар электрон-дырка, рекомбинирующих в единице объема в единицу времени</a:t>
            </a:r>
          </a:p>
        </p:txBody>
      </p:sp>
      <p:graphicFrame>
        <p:nvGraphicFramePr>
          <p:cNvPr id="44094" name="Object 62"/>
          <p:cNvGraphicFramePr>
            <a:graphicFrameLocks noChangeAspect="1"/>
          </p:cNvGraphicFramePr>
          <p:nvPr/>
        </p:nvGraphicFramePr>
        <p:xfrm>
          <a:off x="4089400" y="5445125"/>
          <a:ext cx="965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6" name="Equation" r:id="rId7" imgW="965200" imgH="685800" progId="Equation.DSMT4">
                  <p:embed/>
                </p:oleObj>
              </mc:Choice>
              <mc:Fallback>
                <p:oleObj name="Equation" r:id="rId7" imgW="965200" imgH="6858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5445125"/>
                        <a:ext cx="965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04" name="Text Box 14"/>
          <p:cNvSpPr txBox="1">
            <a:spLocks noChangeArrowheads="1"/>
          </p:cNvSpPr>
          <p:nvPr/>
        </p:nvSpPr>
        <p:spPr bwMode="auto">
          <a:xfrm>
            <a:off x="5200650" y="5603875"/>
            <a:ext cx="506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ym typeface="Wingdings" pitchFamily="2" charset="2"/>
              </a:rPr>
              <a:t></a:t>
            </a:r>
            <a:r>
              <a:rPr lang="en-US">
                <a:sym typeface="Wingdings" pitchFamily="2" charset="2"/>
              </a:rPr>
              <a:t> </a:t>
            </a:r>
            <a:endParaRPr lang="ru-RU"/>
          </a:p>
        </p:txBody>
      </p:sp>
      <p:graphicFrame>
        <p:nvGraphicFramePr>
          <p:cNvPr id="44095" name="Object 63"/>
          <p:cNvGraphicFramePr>
            <a:graphicFrameLocks noChangeAspect="1"/>
          </p:cNvGraphicFramePr>
          <p:nvPr/>
        </p:nvGraphicFramePr>
        <p:xfrm>
          <a:off x="6046788" y="5648325"/>
          <a:ext cx="1041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7" name="Equation" r:id="rId9" imgW="1040948" imgH="279279" progId="Equation.DSMT4">
                  <p:embed/>
                </p:oleObj>
              </mc:Choice>
              <mc:Fallback>
                <p:oleObj name="Equation" r:id="rId9" imgW="1040948" imgH="279279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788" y="5648325"/>
                        <a:ext cx="10414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0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45121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!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45122" name="Text Box 4"/>
          <p:cNvSpPr txBox="1">
            <a:spLocks noChangeArrowheads="1"/>
          </p:cNvSpPr>
          <p:nvPr/>
        </p:nvSpPr>
        <p:spPr bwMode="auto">
          <a:xfrm>
            <a:off x="4006850" y="265113"/>
            <a:ext cx="126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Теория</a:t>
            </a:r>
          </a:p>
        </p:txBody>
      </p:sp>
      <p:sp>
        <p:nvSpPr>
          <p:cNvPr id="45123" name="Text Box 15"/>
          <p:cNvSpPr txBox="1">
            <a:spLocks noChangeArrowheads="1"/>
          </p:cNvSpPr>
          <p:nvPr/>
        </p:nvSpPr>
        <p:spPr bwMode="auto">
          <a:xfrm>
            <a:off x="158750" y="995363"/>
            <a:ext cx="873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Если бы в результате каждого акта рекомбинации излучался фотон, </a:t>
            </a:r>
            <a:r>
              <a:rPr lang="en-US" b="0" i="1"/>
              <a:t>pn</a:t>
            </a:r>
            <a:r>
              <a:rPr lang="ru-RU" b="0"/>
              <a:t>-переход излучал бы фотонный поток (фотонов/с):</a:t>
            </a:r>
          </a:p>
        </p:txBody>
      </p:sp>
      <p:graphicFrame>
        <p:nvGraphicFramePr>
          <p:cNvPr id="45117" name="Object 61"/>
          <p:cNvGraphicFramePr>
            <a:graphicFrameLocks noChangeAspect="1"/>
          </p:cNvGraphicFramePr>
          <p:nvPr/>
        </p:nvGraphicFramePr>
        <p:xfrm>
          <a:off x="3132138" y="1628775"/>
          <a:ext cx="1943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6" name="Equation" r:id="rId3" imgW="1943100" imgH="685800" progId="Equation.DSMT4">
                  <p:embed/>
                </p:oleObj>
              </mc:Choice>
              <mc:Fallback>
                <p:oleObj name="Equation" r:id="rId3" imgW="1943100" imgH="68580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628775"/>
                        <a:ext cx="19431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24" name="Text Box 18"/>
          <p:cNvSpPr txBox="1">
            <a:spLocks noChangeArrowheads="1"/>
          </p:cNvSpPr>
          <p:nvPr/>
        </p:nvSpPr>
        <p:spPr bwMode="auto">
          <a:xfrm>
            <a:off x="5076825" y="1844675"/>
            <a:ext cx="26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,</a:t>
            </a:r>
          </a:p>
        </p:txBody>
      </p:sp>
      <p:sp>
        <p:nvSpPr>
          <p:cNvPr id="45125" name="Text Box 19"/>
          <p:cNvSpPr txBox="1">
            <a:spLocks noChangeArrowheads="1"/>
          </p:cNvSpPr>
          <p:nvPr/>
        </p:nvSpPr>
        <p:spPr bwMode="auto">
          <a:xfrm>
            <a:off x="250825" y="2565400"/>
            <a:ext cx="77041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где </a:t>
            </a:r>
            <a:r>
              <a:rPr lang="en-US" b="0" i="1"/>
              <a:t>V</a:t>
            </a:r>
            <a:r>
              <a:rPr lang="en-US" b="0"/>
              <a:t> – </a:t>
            </a:r>
            <a:r>
              <a:rPr lang="ru-RU" b="0"/>
              <a:t>объем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перехода.</a:t>
            </a:r>
          </a:p>
          <a:p>
            <a:r>
              <a:rPr lang="ru-RU" b="0"/>
              <a:t>Реально только часть </a:t>
            </a:r>
            <a:r>
              <a:rPr lang="en-US" b="0">
                <a:latin typeface="Symbol" pitchFamily="18" charset="2"/>
              </a:rPr>
              <a:t>h</a:t>
            </a:r>
            <a:r>
              <a:rPr lang="en-US" b="0" i="1" baseline="-25000"/>
              <a:t>i</a:t>
            </a:r>
            <a:r>
              <a:rPr lang="ru-RU" b="0"/>
              <a:t> актов рекомбинации имеет результатом излучение фотона</a:t>
            </a:r>
            <a:r>
              <a:rPr lang="en-US" b="0"/>
              <a:t>:</a:t>
            </a:r>
            <a:endParaRPr lang="ru-RU" b="0"/>
          </a:p>
        </p:txBody>
      </p:sp>
      <p:graphicFrame>
        <p:nvGraphicFramePr>
          <p:cNvPr id="45118" name="Object 62"/>
          <p:cNvGraphicFramePr>
            <a:graphicFrameLocks noChangeAspect="1"/>
          </p:cNvGraphicFramePr>
          <p:nvPr/>
        </p:nvGraphicFramePr>
        <p:xfrm>
          <a:off x="2247900" y="3657600"/>
          <a:ext cx="46482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" name="Equation" r:id="rId5" imgW="4647960" imgH="736560" progId="Equation.DSMT4">
                  <p:embed/>
                </p:oleObj>
              </mc:Choice>
              <mc:Fallback>
                <p:oleObj name="Equation" r:id="rId5" imgW="4647960" imgH="73656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3657600"/>
                        <a:ext cx="46482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26" name="Text Box 21"/>
          <p:cNvSpPr txBox="1">
            <a:spLocks noChangeArrowheads="1"/>
          </p:cNvSpPr>
          <p:nvPr/>
        </p:nvSpPr>
        <p:spPr bwMode="auto">
          <a:xfrm>
            <a:off x="5559425" y="1787525"/>
            <a:ext cx="59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>
                <a:solidFill>
                  <a:srgbClr val="990000"/>
                </a:solidFill>
              </a:rPr>
              <a:t>*</a:t>
            </a:r>
            <a:r>
              <a:rPr lang="en-US"/>
              <a:t>)</a:t>
            </a:r>
            <a:endParaRPr lang="ru-RU"/>
          </a:p>
        </p:txBody>
      </p:sp>
      <p:sp>
        <p:nvSpPr>
          <p:cNvPr id="45127" name="Text Box 22"/>
          <p:cNvSpPr txBox="1">
            <a:spLocks noChangeArrowheads="1"/>
          </p:cNvSpPr>
          <p:nvPr/>
        </p:nvSpPr>
        <p:spPr bwMode="auto">
          <a:xfrm>
            <a:off x="2051050" y="4724400"/>
            <a:ext cx="91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>
                <a:solidFill>
                  <a:srgbClr val="990000"/>
                </a:solidFill>
              </a:rPr>
              <a:t>*</a:t>
            </a:r>
            <a:r>
              <a:rPr lang="en-US"/>
              <a:t>) </a:t>
            </a:r>
            <a:r>
              <a:rPr lang="en-US">
                <a:sym typeface="Wingdings" pitchFamily="2" charset="2"/>
              </a:rPr>
              <a:t></a:t>
            </a:r>
            <a:endParaRPr lang="ru-RU"/>
          </a:p>
        </p:txBody>
      </p:sp>
      <p:graphicFrame>
        <p:nvGraphicFramePr>
          <p:cNvPr id="45119" name="Object 63"/>
          <p:cNvGraphicFramePr>
            <a:graphicFrameLocks noChangeAspect="1"/>
          </p:cNvGraphicFramePr>
          <p:nvPr/>
        </p:nvGraphicFramePr>
        <p:xfrm>
          <a:off x="3276600" y="4581525"/>
          <a:ext cx="2171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name="Equation" r:id="rId7" imgW="2171700" imgH="762000" progId="Equation.DSMT4">
                  <p:embed/>
                </p:oleObj>
              </mc:Choice>
              <mc:Fallback>
                <p:oleObj name="Equation" r:id="rId7" imgW="2171700" imgH="76200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581525"/>
                        <a:ext cx="21717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28" name="Text Box 24"/>
          <p:cNvSpPr txBox="1">
            <a:spLocks noChangeArrowheads="1"/>
          </p:cNvSpPr>
          <p:nvPr/>
        </p:nvSpPr>
        <p:spPr bwMode="auto">
          <a:xfrm>
            <a:off x="519113" y="5532438"/>
            <a:ext cx="8374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Скорость генерации фотонов в единицы объема пропорциональна избыточной концентрации носителей в области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!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006850" y="209550"/>
            <a:ext cx="473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Symbol" pitchFamily="18" charset="2"/>
              </a:rPr>
              <a:t>h</a:t>
            </a:r>
            <a:r>
              <a:rPr lang="en-US" sz="2800" b="0" i="1" baseline="-25000">
                <a:latin typeface="Trebuchet MS" pitchFamily="34" charset="0"/>
              </a:rPr>
              <a:t>i</a:t>
            </a:r>
            <a:endParaRPr lang="ru-RU" sz="2800" b="0" i="1" baseline="-25000">
              <a:latin typeface="Trebuchet MS" pitchFamily="34" charset="0"/>
            </a:endParaRPr>
          </a:p>
        </p:txBody>
      </p:sp>
      <p:sp>
        <p:nvSpPr>
          <p:cNvPr id="46084" name="Text Box 14"/>
          <p:cNvSpPr txBox="1">
            <a:spLocks noChangeArrowheads="1"/>
          </p:cNvSpPr>
          <p:nvPr/>
        </p:nvSpPr>
        <p:spPr bwMode="auto">
          <a:xfrm>
            <a:off x="971550" y="1412875"/>
            <a:ext cx="77771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Так называемый внутренний квантовый выход, показывает какая часть пар электрон-дырка рекомбинирует с излучением фотона.</a:t>
            </a:r>
          </a:p>
          <a:p>
            <a:endParaRPr lang="ru-RU" b="0"/>
          </a:p>
          <a:p>
            <a:r>
              <a:rPr lang="ru-RU" b="0">
                <a:solidFill>
                  <a:srgbClr val="990000"/>
                </a:solidFill>
              </a:rPr>
              <a:t>КРИТИЧЕСКАЯ</a:t>
            </a:r>
            <a:r>
              <a:rPr lang="ru-RU" b="0"/>
              <a:t> характеристика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переходов!</a:t>
            </a:r>
          </a:p>
          <a:p>
            <a:endParaRPr lang="ru-RU" b="0"/>
          </a:p>
          <a:p>
            <a:r>
              <a:rPr lang="ru-RU" b="0"/>
              <a:t>Пример.</a:t>
            </a:r>
          </a:p>
          <a:p>
            <a:endParaRPr lang="ru-RU" b="0"/>
          </a:p>
          <a:p>
            <a:r>
              <a:rPr lang="en-US" sz="2800">
                <a:latin typeface="Symbol" pitchFamily="18" charset="2"/>
              </a:rPr>
              <a:t>h</a:t>
            </a:r>
            <a:r>
              <a:rPr lang="en-US" sz="2800" b="0" i="1" baseline="-25000"/>
              <a:t>i</a:t>
            </a:r>
            <a:r>
              <a:rPr lang="ru-RU" sz="2800" b="0">
                <a:latin typeface="Trebuchet MS" pitchFamily="34" charset="0"/>
              </a:rPr>
              <a:t>(</a:t>
            </a:r>
            <a:r>
              <a:rPr lang="en-US" sz="2800" b="0">
                <a:latin typeface="Trebuchet MS" pitchFamily="34" charset="0"/>
              </a:rPr>
              <a:t>GaAs</a:t>
            </a:r>
            <a:r>
              <a:rPr lang="ru-RU" sz="2800" b="0">
                <a:latin typeface="Trebuchet MS" pitchFamily="34" charset="0"/>
              </a:rPr>
              <a:t>)</a:t>
            </a:r>
            <a:r>
              <a:rPr lang="en-US" sz="2800" b="0">
                <a:latin typeface="Trebuchet MS" pitchFamily="34" charset="0"/>
              </a:rPr>
              <a:t> = </a:t>
            </a:r>
            <a:r>
              <a:rPr lang="ru-RU" sz="2800" b="0">
                <a:latin typeface="Trebuchet MS" pitchFamily="34" charset="0"/>
              </a:rPr>
              <a:t> </a:t>
            </a:r>
            <a:r>
              <a:rPr lang="en-US" sz="2800" b="0">
                <a:latin typeface="Trebuchet MS" pitchFamily="34" charset="0"/>
              </a:rPr>
              <a:t>0,5</a:t>
            </a:r>
          </a:p>
          <a:p>
            <a:r>
              <a:rPr lang="en-US" sz="2800">
                <a:latin typeface="Symbol" pitchFamily="18" charset="2"/>
              </a:rPr>
              <a:t>h</a:t>
            </a:r>
            <a:r>
              <a:rPr lang="en-US" sz="2800" b="0" i="1" baseline="-25000"/>
              <a:t>i</a:t>
            </a:r>
            <a:r>
              <a:rPr lang="ru-RU" sz="2800" b="0">
                <a:latin typeface="Trebuchet MS" pitchFamily="34" charset="0"/>
              </a:rPr>
              <a:t>(</a:t>
            </a:r>
            <a:r>
              <a:rPr lang="en-US" sz="2800" b="0">
                <a:latin typeface="Trebuchet MS" pitchFamily="34" charset="0"/>
              </a:rPr>
              <a:t>Si</a:t>
            </a:r>
            <a:r>
              <a:rPr lang="ru-RU" sz="2800" b="0">
                <a:latin typeface="Trebuchet MS" pitchFamily="34" charset="0"/>
              </a:rPr>
              <a:t>)</a:t>
            </a:r>
            <a:r>
              <a:rPr lang="en-US" sz="2800" b="0">
                <a:latin typeface="Trebuchet MS" pitchFamily="34" charset="0"/>
              </a:rPr>
              <a:t> </a:t>
            </a:r>
            <a:r>
              <a:rPr lang="ru-RU" sz="2800" b="0">
                <a:latin typeface="Trebuchet MS" pitchFamily="34" charset="0"/>
              </a:rPr>
              <a:t>     </a:t>
            </a:r>
            <a:r>
              <a:rPr lang="en-US" sz="2800" b="0">
                <a:latin typeface="Trebuchet MS" pitchFamily="34" charset="0"/>
              </a:rPr>
              <a:t>= 10</a:t>
            </a:r>
            <a:r>
              <a:rPr lang="en-US" sz="2800" b="0" baseline="30000"/>
              <a:t>–</a:t>
            </a:r>
            <a:r>
              <a:rPr lang="en-US" sz="2800" b="0" baseline="30000">
                <a:latin typeface="Trebuchet MS" pitchFamily="34" charset="0"/>
              </a:rPr>
              <a:t>5</a:t>
            </a:r>
            <a:endParaRPr lang="ru-RU" b="0"/>
          </a:p>
        </p:txBody>
      </p:sp>
      <p:sp>
        <p:nvSpPr>
          <p:cNvPr id="46085" name="Text Box 15"/>
          <p:cNvSpPr txBox="1">
            <a:spLocks noChangeArrowheads="1"/>
          </p:cNvSpPr>
          <p:nvPr/>
        </p:nvSpPr>
        <p:spPr bwMode="auto">
          <a:xfrm>
            <a:off x="5364163" y="3789363"/>
            <a:ext cx="203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90000"/>
                </a:solidFill>
              </a:rPr>
              <a:t>? </a:t>
            </a:r>
            <a:r>
              <a:rPr lang="ru-RU" sz="2800">
                <a:solidFill>
                  <a:srgbClr val="990000"/>
                </a:solidFill>
              </a:rPr>
              <a:t>почему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38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?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3076575" y="404813"/>
            <a:ext cx="299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Вернемся к задаче</a:t>
            </a:r>
          </a:p>
        </p:txBody>
      </p:sp>
      <p:sp>
        <p:nvSpPr>
          <p:cNvPr id="47108" name="Line 7"/>
          <p:cNvSpPr>
            <a:spLocks noChangeShapeType="1"/>
          </p:cNvSpPr>
          <p:nvPr/>
        </p:nvSpPr>
        <p:spPr bwMode="auto">
          <a:xfrm>
            <a:off x="4572000" y="2708275"/>
            <a:ext cx="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9" name="Text Box 8"/>
          <p:cNvSpPr txBox="1">
            <a:spLocks noChangeArrowheads="1"/>
          </p:cNvSpPr>
          <p:nvPr/>
        </p:nvSpPr>
        <p:spPr bwMode="auto">
          <a:xfrm>
            <a:off x="971550" y="2833688"/>
            <a:ext cx="26019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pn</a:t>
            </a:r>
            <a:r>
              <a:rPr lang="ru-RU" b="0"/>
              <a:t>-переход</a:t>
            </a:r>
            <a:endParaRPr lang="en-US" b="0"/>
          </a:p>
          <a:p>
            <a:r>
              <a:rPr lang="ru-RU" b="0"/>
              <a:t>в равновесии:</a:t>
            </a:r>
          </a:p>
          <a:p>
            <a:endParaRPr lang="ru-RU" b="0"/>
          </a:p>
          <a:p>
            <a:r>
              <a:rPr lang="ru-RU" b="0" i="1">
                <a:solidFill>
                  <a:srgbClr val="990000"/>
                </a:solidFill>
              </a:rPr>
              <a:t>П</a:t>
            </a:r>
            <a:r>
              <a:rPr lang="en-US" b="0">
                <a:solidFill>
                  <a:srgbClr val="990000"/>
                </a:solidFill>
              </a:rPr>
              <a:t> = 1.5x10</a:t>
            </a:r>
            <a:r>
              <a:rPr lang="en-US" b="0" baseline="30000">
                <a:solidFill>
                  <a:srgbClr val="990000"/>
                </a:solidFill>
              </a:rPr>
              <a:t>-20</a:t>
            </a:r>
            <a:r>
              <a:rPr lang="en-US" b="0">
                <a:solidFill>
                  <a:srgbClr val="990000"/>
                </a:solidFill>
              </a:rPr>
              <a:t> </a:t>
            </a:r>
            <a:r>
              <a:rPr lang="ru-RU" b="0">
                <a:solidFill>
                  <a:srgbClr val="990000"/>
                </a:solidFill>
              </a:rPr>
              <a:t>Вт/см</a:t>
            </a:r>
            <a:r>
              <a:rPr lang="ru-RU" b="0" baseline="30000">
                <a:solidFill>
                  <a:srgbClr val="990000"/>
                </a:solidFill>
              </a:rPr>
              <a:t>2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292725" y="2565400"/>
            <a:ext cx="22828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прямосмещенный</a:t>
            </a:r>
          </a:p>
          <a:p>
            <a:r>
              <a:rPr lang="en-US" b="0" i="1"/>
              <a:t>pn</a:t>
            </a:r>
            <a:r>
              <a:rPr lang="ru-RU" b="0"/>
              <a:t>-переход</a:t>
            </a:r>
            <a:endParaRPr lang="en-US" b="0"/>
          </a:p>
          <a:p>
            <a:r>
              <a:rPr lang="ru-RU" b="0"/>
              <a:t>(есть инжекция)</a:t>
            </a:r>
          </a:p>
          <a:p>
            <a:endParaRPr lang="ru-RU" b="0" i="1">
              <a:solidFill>
                <a:srgbClr val="990000"/>
              </a:solidFill>
            </a:endParaRPr>
          </a:p>
          <a:p>
            <a:r>
              <a:rPr lang="ru-RU" i="1">
                <a:solidFill>
                  <a:srgbClr val="990000"/>
                </a:solidFill>
              </a:rPr>
              <a:t>П</a:t>
            </a:r>
            <a:r>
              <a:rPr lang="en-US">
                <a:solidFill>
                  <a:srgbClr val="990000"/>
                </a:solidFill>
              </a:rPr>
              <a:t> = </a:t>
            </a:r>
            <a:r>
              <a:rPr lang="ru-RU">
                <a:solidFill>
                  <a:srgbClr val="990000"/>
                </a:solidFill>
              </a:rPr>
              <a:t>?</a:t>
            </a:r>
            <a:endParaRPr lang="ru-RU" baseline="300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47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49248" name="Text Box 4"/>
          <p:cNvSpPr txBox="1">
            <a:spLocks noChangeArrowheads="1"/>
          </p:cNvSpPr>
          <p:nvPr/>
        </p:nvSpPr>
        <p:spPr bwMode="auto">
          <a:xfrm>
            <a:off x="3076575" y="404813"/>
            <a:ext cx="2990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Вернемся к задаче</a:t>
            </a:r>
          </a:p>
        </p:txBody>
      </p:sp>
      <p:graphicFrame>
        <p:nvGraphicFramePr>
          <p:cNvPr id="49241" name="Object 89"/>
          <p:cNvGraphicFramePr>
            <a:graphicFrameLocks noChangeAspect="1"/>
          </p:cNvGraphicFramePr>
          <p:nvPr/>
        </p:nvGraphicFramePr>
        <p:xfrm>
          <a:off x="920750" y="1235075"/>
          <a:ext cx="2679700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9" name="Equation" r:id="rId3" imgW="2679480" imgH="3288960" progId="Equation.DSMT4">
                  <p:embed/>
                </p:oleObj>
              </mc:Choice>
              <mc:Fallback>
                <p:oleObj name="Equation" r:id="rId3" imgW="2679480" imgH="3288960" progId="Equation.DSMT4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235075"/>
                        <a:ext cx="2679700" cy="328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49" name="Line 10"/>
          <p:cNvSpPr>
            <a:spLocks noChangeShapeType="1"/>
          </p:cNvSpPr>
          <p:nvPr/>
        </p:nvSpPr>
        <p:spPr bwMode="auto">
          <a:xfrm>
            <a:off x="3995738" y="1524000"/>
            <a:ext cx="0" cy="295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250" name="Line 11"/>
          <p:cNvSpPr>
            <a:spLocks noChangeShapeType="1"/>
          </p:cNvSpPr>
          <p:nvPr/>
        </p:nvSpPr>
        <p:spPr bwMode="auto">
          <a:xfrm flipH="1">
            <a:off x="539750" y="3933825"/>
            <a:ext cx="3455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9242" name="Object 90"/>
          <p:cNvGraphicFramePr>
            <a:graphicFrameLocks noChangeAspect="1"/>
          </p:cNvGraphicFramePr>
          <p:nvPr/>
        </p:nvGraphicFramePr>
        <p:xfrm>
          <a:off x="4584700" y="1157288"/>
          <a:ext cx="2463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0" name="Equation" r:id="rId5" imgW="2463480" imgH="672840" progId="Equation.DSMT4">
                  <p:embed/>
                </p:oleObj>
              </mc:Choice>
              <mc:Fallback>
                <p:oleObj name="Equation" r:id="rId5" imgW="2463480" imgH="672840" progId="Equation.DSMT4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157288"/>
                        <a:ext cx="24638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43" name="Object 91"/>
          <p:cNvGraphicFramePr>
            <a:graphicFrameLocks noChangeAspect="1"/>
          </p:cNvGraphicFramePr>
          <p:nvPr/>
        </p:nvGraphicFramePr>
        <p:xfrm>
          <a:off x="4552950" y="2001838"/>
          <a:ext cx="1612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1" name="Equation" r:id="rId7" imgW="1612800" imgH="342720" progId="Equation.DSMT4">
                  <p:embed/>
                </p:oleObj>
              </mc:Choice>
              <mc:Fallback>
                <p:oleObj name="Equation" r:id="rId7" imgW="1612800" imgH="342720" progId="Equation.DSMT4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950" y="2001838"/>
                        <a:ext cx="16129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44" name="Object 92"/>
          <p:cNvGraphicFramePr>
            <a:graphicFrameLocks noChangeAspect="1"/>
          </p:cNvGraphicFramePr>
          <p:nvPr/>
        </p:nvGraphicFramePr>
        <p:xfrm>
          <a:off x="4635500" y="2498725"/>
          <a:ext cx="3695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2" name="Equation" r:id="rId9" imgW="3695400" imgH="672840" progId="Equation.DSMT4">
                  <p:embed/>
                </p:oleObj>
              </mc:Choice>
              <mc:Fallback>
                <p:oleObj name="Equation" r:id="rId9" imgW="3695400" imgH="672840" progId="Equation.DSMT4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2498725"/>
                        <a:ext cx="36957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45" name="Object 93"/>
          <p:cNvGraphicFramePr>
            <a:graphicFrameLocks noChangeAspect="1"/>
          </p:cNvGraphicFramePr>
          <p:nvPr/>
        </p:nvGraphicFramePr>
        <p:xfrm>
          <a:off x="4476750" y="3441700"/>
          <a:ext cx="1930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3" name="Equation" r:id="rId11" imgW="1930320" imgH="672840" progId="Equation.DSMT4">
                  <p:embed/>
                </p:oleObj>
              </mc:Choice>
              <mc:Fallback>
                <p:oleObj name="Equation" r:id="rId11" imgW="1930320" imgH="672840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3441700"/>
                        <a:ext cx="19304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246" name="Object 94"/>
          <p:cNvGraphicFramePr>
            <a:graphicFrameLocks noChangeAspect="1"/>
          </p:cNvGraphicFramePr>
          <p:nvPr/>
        </p:nvGraphicFramePr>
        <p:xfrm>
          <a:off x="4470400" y="4233863"/>
          <a:ext cx="194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4" name="Equation" r:id="rId13" imgW="1942920" imgH="672840" progId="Equation.DSMT4">
                  <p:embed/>
                </p:oleObj>
              </mc:Choice>
              <mc:Fallback>
                <p:oleObj name="Equation" r:id="rId13" imgW="1942920" imgH="672840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4233863"/>
                        <a:ext cx="19431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4"/>
          <p:cNvSpPr>
            <a:spLocks noChangeShapeType="1"/>
          </p:cNvSpPr>
          <p:nvPr/>
        </p:nvSpPr>
        <p:spPr bwMode="auto">
          <a:xfrm>
            <a:off x="971550" y="3141663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6" name="Line 5"/>
          <p:cNvSpPr>
            <a:spLocks noChangeShapeType="1"/>
          </p:cNvSpPr>
          <p:nvPr/>
        </p:nvSpPr>
        <p:spPr bwMode="auto">
          <a:xfrm>
            <a:off x="971550" y="4294188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7" name="Text Box 8"/>
          <p:cNvSpPr txBox="1">
            <a:spLocks noChangeArrowheads="1"/>
          </p:cNvSpPr>
          <p:nvPr/>
        </p:nvSpPr>
        <p:spPr bwMode="auto">
          <a:xfrm>
            <a:off x="1187450" y="1989138"/>
            <a:ext cx="2043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Обычные лазеры</a:t>
            </a: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5003800" y="1917700"/>
            <a:ext cx="3227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Полупроводниковые лазеры</a:t>
            </a:r>
          </a:p>
          <a:p>
            <a:endParaRPr lang="ru-RU" b="0">
              <a:latin typeface="Arial" charset="0"/>
            </a:endParaRP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5292725" y="2709863"/>
            <a:ext cx="22320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5292725" y="4294188"/>
            <a:ext cx="22320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Text Box 13"/>
          <p:cNvSpPr txBox="1">
            <a:spLocks noChangeArrowheads="1"/>
          </p:cNvSpPr>
          <p:nvPr/>
        </p:nvSpPr>
        <p:spPr bwMode="auto">
          <a:xfrm>
            <a:off x="3687763" y="28733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1</a:t>
            </a:r>
          </a:p>
        </p:txBody>
      </p:sp>
      <p:sp>
        <p:nvSpPr>
          <p:cNvPr id="6152" name="Text Box 14"/>
          <p:cNvSpPr txBox="1">
            <a:spLocks noChangeArrowheads="1"/>
          </p:cNvSpPr>
          <p:nvPr/>
        </p:nvSpPr>
        <p:spPr bwMode="auto">
          <a:xfrm>
            <a:off x="3708400" y="40767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2</a:t>
            </a:r>
          </a:p>
        </p:txBody>
      </p:sp>
      <p:sp>
        <p:nvSpPr>
          <p:cNvPr id="6153" name="Text Box 15"/>
          <p:cNvSpPr txBox="1">
            <a:spLocks noChangeArrowheads="1"/>
          </p:cNvSpPr>
          <p:nvPr/>
        </p:nvSpPr>
        <p:spPr bwMode="auto">
          <a:xfrm>
            <a:off x="7812088" y="2781300"/>
            <a:ext cx="487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ЗП</a:t>
            </a:r>
          </a:p>
        </p:txBody>
      </p:sp>
      <p:sp>
        <p:nvSpPr>
          <p:cNvPr id="6154" name="Text Box 16"/>
          <p:cNvSpPr txBox="1">
            <a:spLocks noChangeArrowheads="1"/>
          </p:cNvSpPr>
          <p:nvPr/>
        </p:nvSpPr>
        <p:spPr bwMode="auto">
          <a:xfrm>
            <a:off x="7885113" y="4397375"/>
            <a:ext cx="474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ВЗ</a:t>
            </a:r>
          </a:p>
        </p:txBody>
      </p:sp>
      <p:sp>
        <p:nvSpPr>
          <p:cNvPr id="6155" name="Oval 17"/>
          <p:cNvSpPr>
            <a:spLocks noChangeArrowheads="1"/>
          </p:cNvSpPr>
          <p:nvPr/>
        </p:nvSpPr>
        <p:spPr bwMode="auto">
          <a:xfrm>
            <a:off x="536416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6" name="Oval 19"/>
          <p:cNvSpPr>
            <a:spLocks noChangeArrowheads="1"/>
          </p:cNvSpPr>
          <p:nvPr/>
        </p:nvSpPr>
        <p:spPr bwMode="auto">
          <a:xfrm>
            <a:off x="5508625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7" name="Oval 20"/>
          <p:cNvSpPr>
            <a:spLocks noChangeArrowheads="1"/>
          </p:cNvSpPr>
          <p:nvPr/>
        </p:nvSpPr>
        <p:spPr bwMode="auto">
          <a:xfrm>
            <a:off x="5508625" y="27813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8" name="Oval 21"/>
          <p:cNvSpPr>
            <a:spLocks noChangeArrowheads="1"/>
          </p:cNvSpPr>
          <p:nvPr/>
        </p:nvSpPr>
        <p:spPr bwMode="auto">
          <a:xfrm>
            <a:off x="5940425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9" name="Oval 22"/>
          <p:cNvSpPr>
            <a:spLocks noChangeArrowheads="1"/>
          </p:cNvSpPr>
          <p:nvPr/>
        </p:nvSpPr>
        <p:spPr bwMode="auto">
          <a:xfrm>
            <a:off x="6948488" y="292576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0" name="Oval 24"/>
          <p:cNvSpPr>
            <a:spLocks noChangeArrowheads="1"/>
          </p:cNvSpPr>
          <p:nvPr/>
        </p:nvSpPr>
        <p:spPr bwMode="auto">
          <a:xfrm>
            <a:off x="6084888" y="27813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1" name="Oval 25"/>
          <p:cNvSpPr>
            <a:spLocks noChangeArrowheads="1"/>
          </p:cNvSpPr>
          <p:nvPr/>
        </p:nvSpPr>
        <p:spPr bwMode="auto">
          <a:xfrm>
            <a:off x="6516688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2" name="Oval 26"/>
          <p:cNvSpPr>
            <a:spLocks noChangeArrowheads="1"/>
          </p:cNvSpPr>
          <p:nvPr/>
        </p:nvSpPr>
        <p:spPr bwMode="auto">
          <a:xfrm>
            <a:off x="6372225" y="29257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3" name="Oval 27"/>
          <p:cNvSpPr>
            <a:spLocks noChangeArrowheads="1"/>
          </p:cNvSpPr>
          <p:nvPr/>
        </p:nvSpPr>
        <p:spPr bwMode="auto">
          <a:xfrm>
            <a:off x="6156325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4" name="Oval 28"/>
          <p:cNvSpPr>
            <a:spLocks noChangeArrowheads="1"/>
          </p:cNvSpPr>
          <p:nvPr/>
        </p:nvSpPr>
        <p:spPr bwMode="auto">
          <a:xfrm>
            <a:off x="6661150" y="27813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5" name="Oval 29"/>
          <p:cNvSpPr>
            <a:spLocks noChangeArrowheads="1"/>
          </p:cNvSpPr>
          <p:nvPr/>
        </p:nvSpPr>
        <p:spPr bwMode="auto">
          <a:xfrm>
            <a:off x="7092950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6" name="Oval 30"/>
          <p:cNvSpPr>
            <a:spLocks noChangeArrowheads="1"/>
          </p:cNvSpPr>
          <p:nvPr/>
        </p:nvSpPr>
        <p:spPr bwMode="auto">
          <a:xfrm>
            <a:off x="5795963" y="292576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7" name="Oval 31"/>
          <p:cNvSpPr>
            <a:spLocks noChangeArrowheads="1"/>
          </p:cNvSpPr>
          <p:nvPr/>
        </p:nvSpPr>
        <p:spPr bwMode="auto">
          <a:xfrm>
            <a:off x="558006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8" name="Oval 32"/>
          <p:cNvSpPr>
            <a:spLocks noChangeArrowheads="1"/>
          </p:cNvSpPr>
          <p:nvPr/>
        </p:nvSpPr>
        <p:spPr bwMode="auto">
          <a:xfrm>
            <a:off x="7237413" y="27813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9" name="Oval 33"/>
          <p:cNvSpPr>
            <a:spLocks noChangeArrowheads="1"/>
          </p:cNvSpPr>
          <p:nvPr/>
        </p:nvSpPr>
        <p:spPr bwMode="auto">
          <a:xfrm>
            <a:off x="5292725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0" name="Oval 34"/>
          <p:cNvSpPr>
            <a:spLocks noChangeArrowheads="1"/>
          </p:cNvSpPr>
          <p:nvPr/>
        </p:nvSpPr>
        <p:spPr bwMode="auto">
          <a:xfrm>
            <a:off x="5219700" y="429418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1" name="Oval 35"/>
          <p:cNvSpPr>
            <a:spLocks noChangeArrowheads="1"/>
          </p:cNvSpPr>
          <p:nvPr/>
        </p:nvSpPr>
        <p:spPr bwMode="auto">
          <a:xfrm>
            <a:off x="6011863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2" name="Oval 36"/>
          <p:cNvSpPr>
            <a:spLocks noChangeArrowheads="1"/>
          </p:cNvSpPr>
          <p:nvPr/>
        </p:nvSpPr>
        <p:spPr bwMode="auto">
          <a:xfrm>
            <a:off x="5578475" y="429418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3" name="Oval 37"/>
          <p:cNvSpPr>
            <a:spLocks noChangeArrowheads="1"/>
          </p:cNvSpPr>
          <p:nvPr/>
        </p:nvSpPr>
        <p:spPr bwMode="auto">
          <a:xfrm>
            <a:off x="6804025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4" name="Oval 38"/>
          <p:cNvSpPr>
            <a:spLocks noChangeArrowheads="1"/>
          </p:cNvSpPr>
          <p:nvPr/>
        </p:nvSpPr>
        <p:spPr bwMode="auto">
          <a:xfrm>
            <a:off x="5938838" y="429418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5" name="Oval 39"/>
          <p:cNvSpPr>
            <a:spLocks noChangeArrowheads="1"/>
          </p:cNvSpPr>
          <p:nvPr/>
        </p:nvSpPr>
        <p:spPr bwMode="auto">
          <a:xfrm>
            <a:off x="7235825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6" name="Oval 40"/>
          <p:cNvSpPr>
            <a:spLocks noChangeArrowheads="1"/>
          </p:cNvSpPr>
          <p:nvPr/>
        </p:nvSpPr>
        <p:spPr bwMode="auto">
          <a:xfrm>
            <a:off x="6227763" y="429418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7" name="Oval 41"/>
          <p:cNvSpPr>
            <a:spLocks noChangeArrowheads="1"/>
          </p:cNvSpPr>
          <p:nvPr/>
        </p:nvSpPr>
        <p:spPr bwMode="auto">
          <a:xfrm>
            <a:off x="7092950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8" name="Oval 42"/>
          <p:cNvSpPr>
            <a:spLocks noChangeArrowheads="1"/>
          </p:cNvSpPr>
          <p:nvPr/>
        </p:nvSpPr>
        <p:spPr bwMode="auto">
          <a:xfrm>
            <a:off x="6659563" y="42926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79" name="Oval 43"/>
          <p:cNvSpPr>
            <a:spLocks noChangeArrowheads="1"/>
          </p:cNvSpPr>
          <p:nvPr/>
        </p:nvSpPr>
        <p:spPr bwMode="auto">
          <a:xfrm>
            <a:off x="5797550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0" name="Oval 44"/>
          <p:cNvSpPr>
            <a:spLocks noChangeArrowheads="1"/>
          </p:cNvSpPr>
          <p:nvPr/>
        </p:nvSpPr>
        <p:spPr bwMode="auto">
          <a:xfrm>
            <a:off x="6946900" y="429418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1" name="Oval 45"/>
          <p:cNvSpPr>
            <a:spLocks noChangeArrowheads="1"/>
          </p:cNvSpPr>
          <p:nvPr/>
        </p:nvSpPr>
        <p:spPr bwMode="auto">
          <a:xfrm>
            <a:off x="6156325" y="44370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2" name="Oval 46"/>
          <p:cNvSpPr>
            <a:spLocks noChangeArrowheads="1"/>
          </p:cNvSpPr>
          <p:nvPr/>
        </p:nvSpPr>
        <p:spPr bwMode="auto">
          <a:xfrm>
            <a:off x="7307263" y="429418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3" name="Oval 47"/>
          <p:cNvSpPr>
            <a:spLocks noChangeArrowheads="1"/>
          </p:cNvSpPr>
          <p:nvPr/>
        </p:nvSpPr>
        <p:spPr bwMode="auto">
          <a:xfrm>
            <a:off x="6516688" y="44370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4" name="Text Box 52"/>
          <p:cNvSpPr txBox="1">
            <a:spLocks noChangeArrowheads="1"/>
          </p:cNvSpPr>
          <p:nvPr/>
        </p:nvSpPr>
        <p:spPr bwMode="auto">
          <a:xfrm>
            <a:off x="4859338" y="2997200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E</a:t>
            </a:r>
            <a:r>
              <a:rPr lang="ru-RU" b="0" i="1" baseline="-25000"/>
              <a:t>с</a:t>
            </a:r>
          </a:p>
        </p:txBody>
      </p:sp>
      <p:sp>
        <p:nvSpPr>
          <p:cNvPr id="6185" name="Text Box 53"/>
          <p:cNvSpPr txBox="1">
            <a:spLocks noChangeArrowheads="1"/>
          </p:cNvSpPr>
          <p:nvPr/>
        </p:nvSpPr>
        <p:spPr bwMode="auto">
          <a:xfrm>
            <a:off x="4859338" y="3933825"/>
            <a:ext cx="41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E</a:t>
            </a:r>
            <a:r>
              <a:rPr lang="en-US" b="0" i="1" baseline="-25000"/>
              <a:t>v</a:t>
            </a:r>
            <a:endParaRPr lang="ru-RU" b="0" i="1" baseline="-25000"/>
          </a:p>
        </p:txBody>
      </p:sp>
      <p:sp>
        <p:nvSpPr>
          <p:cNvPr id="6186" name="Text Box 54"/>
          <p:cNvSpPr txBox="1">
            <a:spLocks noChangeArrowheads="1"/>
          </p:cNvSpPr>
          <p:nvPr/>
        </p:nvSpPr>
        <p:spPr bwMode="auto">
          <a:xfrm>
            <a:off x="468313" y="29972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E</a:t>
            </a:r>
            <a:r>
              <a:rPr lang="en-US" b="0" baseline="-25000"/>
              <a:t>1</a:t>
            </a:r>
            <a:endParaRPr lang="ru-RU" b="0" baseline="-25000"/>
          </a:p>
        </p:txBody>
      </p:sp>
      <p:sp>
        <p:nvSpPr>
          <p:cNvPr id="6187" name="Text Box 55"/>
          <p:cNvSpPr txBox="1">
            <a:spLocks noChangeArrowheads="1"/>
          </p:cNvSpPr>
          <p:nvPr/>
        </p:nvSpPr>
        <p:spPr bwMode="auto">
          <a:xfrm>
            <a:off x="468313" y="3933825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E</a:t>
            </a:r>
            <a:r>
              <a:rPr lang="en-US" b="0" baseline="-25000"/>
              <a:t>2</a:t>
            </a:r>
            <a:endParaRPr lang="ru-RU" b="0" baseline="-25000"/>
          </a:p>
        </p:txBody>
      </p:sp>
      <p:sp>
        <p:nvSpPr>
          <p:cNvPr id="6188" name="Oval 59"/>
          <p:cNvSpPr>
            <a:spLocks noChangeArrowheads="1"/>
          </p:cNvSpPr>
          <p:nvPr/>
        </p:nvSpPr>
        <p:spPr bwMode="auto">
          <a:xfrm>
            <a:off x="2339975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89" name="Oval 60"/>
          <p:cNvSpPr>
            <a:spLocks noChangeArrowheads="1"/>
          </p:cNvSpPr>
          <p:nvPr/>
        </p:nvSpPr>
        <p:spPr bwMode="auto">
          <a:xfrm>
            <a:off x="1908175" y="30686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0" name="Oval 61"/>
          <p:cNvSpPr>
            <a:spLocks noChangeArrowheads="1"/>
          </p:cNvSpPr>
          <p:nvPr/>
        </p:nvSpPr>
        <p:spPr bwMode="auto">
          <a:xfrm>
            <a:off x="1116013" y="30686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1" name="Oval 62"/>
          <p:cNvSpPr>
            <a:spLocks noChangeArrowheads="1"/>
          </p:cNvSpPr>
          <p:nvPr/>
        </p:nvSpPr>
        <p:spPr bwMode="auto">
          <a:xfrm>
            <a:off x="2771775" y="30686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2" name="Oval 64"/>
          <p:cNvSpPr>
            <a:spLocks noChangeArrowheads="1"/>
          </p:cNvSpPr>
          <p:nvPr/>
        </p:nvSpPr>
        <p:spPr bwMode="auto">
          <a:xfrm>
            <a:off x="1547813" y="42211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3" name="Oval 65"/>
          <p:cNvSpPr>
            <a:spLocks noChangeArrowheads="1"/>
          </p:cNvSpPr>
          <p:nvPr/>
        </p:nvSpPr>
        <p:spPr bwMode="auto">
          <a:xfrm>
            <a:off x="1116013" y="42211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4" name="Oval 67"/>
          <p:cNvSpPr>
            <a:spLocks noChangeArrowheads="1"/>
          </p:cNvSpPr>
          <p:nvPr/>
        </p:nvSpPr>
        <p:spPr bwMode="auto">
          <a:xfrm>
            <a:off x="2339975" y="42211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5" name="Oval 68"/>
          <p:cNvSpPr>
            <a:spLocks noChangeArrowheads="1"/>
          </p:cNvSpPr>
          <p:nvPr/>
        </p:nvSpPr>
        <p:spPr bwMode="auto">
          <a:xfrm>
            <a:off x="2843213" y="42211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96" name="Oval 69"/>
          <p:cNvSpPr>
            <a:spLocks noChangeArrowheads="1"/>
          </p:cNvSpPr>
          <p:nvPr/>
        </p:nvSpPr>
        <p:spPr bwMode="auto">
          <a:xfrm>
            <a:off x="1979613" y="4221163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68" name="Oval 56"/>
          <p:cNvSpPr>
            <a:spLocks noChangeArrowheads="1"/>
          </p:cNvSpPr>
          <p:nvPr/>
        </p:nvSpPr>
        <p:spPr bwMode="auto">
          <a:xfrm>
            <a:off x="1547813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84" name="Freeform 72"/>
          <p:cNvSpPr>
            <a:spLocks/>
          </p:cNvSpPr>
          <p:nvPr/>
        </p:nvSpPr>
        <p:spPr bwMode="auto">
          <a:xfrm>
            <a:off x="1619250" y="3573463"/>
            <a:ext cx="1008063" cy="215900"/>
          </a:xfrm>
          <a:custGeom>
            <a:avLst/>
            <a:gdLst>
              <a:gd name="T0" fmla="*/ 0 w 4853"/>
              <a:gd name="T1" fmla="*/ 107831 h 907"/>
              <a:gd name="T2" fmla="*/ 94305 w 4853"/>
              <a:gd name="T3" fmla="*/ 0 h 907"/>
              <a:gd name="T4" fmla="*/ 188402 w 4853"/>
              <a:gd name="T5" fmla="*/ 107831 h 907"/>
              <a:gd name="T6" fmla="*/ 282706 w 4853"/>
              <a:gd name="T7" fmla="*/ 215900 h 907"/>
              <a:gd name="T8" fmla="*/ 376803 w 4853"/>
              <a:gd name="T9" fmla="*/ 107831 h 907"/>
              <a:gd name="T10" fmla="*/ 471108 w 4853"/>
              <a:gd name="T11" fmla="*/ 0 h 907"/>
              <a:gd name="T12" fmla="*/ 565413 w 4853"/>
              <a:gd name="T13" fmla="*/ 107831 h 907"/>
              <a:gd name="T14" fmla="*/ 659510 w 4853"/>
              <a:gd name="T15" fmla="*/ 215900 h 907"/>
              <a:gd name="T16" fmla="*/ 744259 w 4853"/>
              <a:gd name="T17" fmla="*/ 107831 h 907"/>
              <a:gd name="T18" fmla="*/ 847911 w 4853"/>
              <a:gd name="T19" fmla="*/ 107831 h 907"/>
              <a:gd name="T20" fmla="*/ 1008063 w 4853"/>
              <a:gd name="T21" fmla="*/ 107831 h 90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53"/>
              <a:gd name="T34" fmla="*/ 0 h 907"/>
              <a:gd name="T35" fmla="*/ 4853 w 4853"/>
              <a:gd name="T36" fmla="*/ 907 h 90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53" h="907">
                <a:moveTo>
                  <a:pt x="0" y="453"/>
                </a:moveTo>
                <a:cubicBezTo>
                  <a:pt x="151" y="226"/>
                  <a:pt x="303" y="0"/>
                  <a:pt x="454" y="0"/>
                </a:cubicBezTo>
                <a:cubicBezTo>
                  <a:pt x="605" y="0"/>
                  <a:pt x="756" y="302"/>
                  <a:pt x="907" y="453"/>
                </a:cubicBezTo>
                <a:cubicBezTo>
                  <a:pt x="1058" y="604"/>
                  <a:pt x="1210" y="907"/>
                  <a:pt x="1361" y="907"/>
                </a:cubicBezTo>
                <a:cubicBezTo>
                  <a:pt x="1512" y="907"/>
                  <a:pt x="1663" y="604"/>
                  <a:pt x="1814" y="453"/>
                </a:cubicBezTo>
                <a:cubicBezTo>
                  <a:pt x="1965" y="302"/>
                  <a:pt x="2117" y="0"/>
                  <a:pt x="2268" y="0"/>
                </a:cubicBezTo>
                <a:cubicBezTo>
                  <a:pt x="2419" y="0"/>
                  <a:pt x="2571" y="302"/>
                  <a:pt x="2722" y="453"/>
                </a:cubicBezTo>
                <a:cubicBezTo>
                  <a:pt x="2873" y="604"/>
                  <a:pt x="3032" y="907"/>
                  <a:pt x="3175" y="907"/>
                </a:cubicBezTo>
                <a:cubicBezTo>
                  <a:pt x="3318" y="907"/>
                  <a:pt x="3432" y="529"/>
                  <a:pt x="3583" y="453"/>
                </a:cubicBezTo>
                <a:cubicBezTo>
                  <a:pt x="3734" y="377"/>
                  <a:pt x="3870" y="453"/>
                  <a:pt x="4082" y="453"/>
                </a:cubicBezTo>
                <a:cubicBezTo>
                  <a:pt x="4294" y="453"/>
                  <a:pt x="4573" y="453"/>
                  <a:pt x="4853" y="45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6199" name="Text Box 77"/>
          <p:cNvSpPr txBox="1">
            <a:spLocks noChangeArrowheads="1"/>
          </p:cNvSpPr>
          <p:nvPr/>
        </p:nvSpPr>
        <p:spPr bwMode="auto">
          <a:xfrm>
            <a:off x="2411413" y="260350"/>
            <a:ext cx="487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latin typeface="Trebuchet MS" pitchFamily="34" charset="0"/>
              </a:rPr>
              <a:t>Дискретность </a:t>
            </a:r>
            <a:r>
              <a:rPr lang="ru-RU" sz="2400" b="0">
                <a:latin typeface="Wingdings" pitchFamily="2" charset="2"/>
                <a:sym typeface="Wingdings" pitchFamily="2" charset="2"/>
              </a:rPr>
              <a:t>у</a:t>
            </a:r>
            <a:r>
              <a:rPr lang="en-US" sz="2400" b="0">
                <a:latin typeface="Arial" charset="0"/>
                <a:sym typeface="Wingdings" pitchFamily="2" charset="2"/>
              </a:rPr>
              <a:t> </a:t>
            </a:r>
            <a:r>
              <a:rPr lang="ru-RU" sz="2400" b="0">
                <a:latin typeface="Trebuchet MS" pitchFamily="34" charset="0"/>
                <a:sym typeface="Wingdings" pitchFamily="2" charset="2"/>
              </a:rPr>
              <a:t>непрерывность</a:t>
            </a:r>
            <a:r>
              <a:rPr lang="en-US" sz="2400" b="0">
                <a:latin typeface="Trebuchet MS" pitchFamily="34" charset="0"/>
                <a:sym typeface="Wingdings" pitchFamily="2" charset="2"/>
              </a:rPr>
              <a:t> </a:t>
            </a:r>
            <a:endParaRPr lang="ru-RU" sz="2400" b="0">
              <a:latin typeface="Trebuchet MS" pitchFamily="34" charset="0"/>
            </a:endParaRPr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65956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90" name="Freeform 78"/>
          <p:cNvSpPr>
            <a:spLocks/>
          </p:cNvSpPr>
          <p:nvPr/>
        </p:nvSpPr>
        <p:spPr bwMode="auto">
          <a:xfrm>
            <a:off x="6732588" y="3573463"/>
            <a:ext cx="1008062" cy="215900"/>
          </a:xfrm>
          <a:custGeom>
            <a:avLst/>
            <a:gdLst>
              <a:gd name="T0" fmla="*/ 0 w 4853"/>
              <a:gd name="T1" fmla="*/ 107831 h 907"/>
              <a:gd name="T2" fmla="*/ 94305 w 4853"/>
              <a:gd name="T3" fmla="*/ 0 h 907"/>
              <a:gd name="T4" fmla="*/ 188401 w 4853"/>
              <a:gd name="T5" fmla="*/ 107831 h 907"/>
              <a:gd name="T6" fmla="*/ 282706 w 4853"/>
              <a:gd name="T7" fmla="*/ 215900 h 907"/>
              <a:gd name="T8" fmla="*/ 376803 w 4853"/>
              <a:gd name="T9" fmla="*/ 107831 h 907"/>
              <a:gd name="T10" fmla="*/ 471107 w 4853"/>
              <a:gd name="T11" fmla="*/ 0 h 907"/>
              <a:gd name="T12" fmla="*/ 565412 w 4853"/>
              <a:gd name="T13" fmla="*/ 107831 h 907"/>
              <a:gd name="T14" fmla="*/ 659509 w 4853"/>
              <a:gd name="T15" fmla="*/ 215900 h 907"/>
              <a:gd name="T16" fmla="*/ 744258 w 4853"/>
              <a:gd name="T17" fmla="*/ 107831 h 907"/>
              <a:gd name="T18" fmla="*/ 847910 w 4853"/>
              <a:gd name="T19" fmla="*/ 107831 h 907"/>
              <a:gd name="T20" fmla="*/ 1008062 w 4853"/>
              <a:gd name="T21" fmla="*/ 107831 h 90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53"/>
              <a:gd name="T34" fmla="*/ 0 h 907"/>
              <a:gd name="T35" fmla="*/ 4853 w 4853"/>
              <a:gd name="T36" fmla="*/ 907 h 90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53" h="907">
                <a:moveTo>
                  <a:pt x="0" y="453"/>
                </a:moveTo>
                <a:cubicBezTo>
                  <a:pt x="151" y="226"/>
                  <a:pt x="303" y="0"/>
                  <a:pt x="454" y="0"/>
                </a:cubicBezTo>
                <a:cubicBezTo>
                  <a:pt x="605" y="0"/>
                  <a:pt x="756" y="302"/>
                  <a:pt x="907" y="453"/>
                </a:cubicBezTo>
                <a:cubicBezTo>
                  <a:pt x="1058" y="604"/>
                  <a:pt x="1210" y="907"/>
                  <a:pt x="1361" y="907"/>
                </a:cubicBezTo>
                <a:cubicBezTo>
                  <a:pt x="1512" y="907"/>
                  <a:pt x="1663" y="604"/>
                  <a:pt x="1814" y="453"/>
                </a:cubicBezTo>
                <a:cubicBezTo>
                  <a:pt x="1965" y="302"/>
                  <a:pt x="2117" y="0"/>
                  <a:pt x="2268" y="0"/>
                </a:cubicBezTo>
                <a:cubicBezTo>
                  <a:pt x="2419" y="0"/>
                  <a:pt x="2571" y="302"/>
                  <a:pt x="2722" y="453"/>
                </a:cubicBezTo>
                <a:cubicBezTo>
                  <a:pt x="2873" y="604"/>
                  <a:pt x="3032" y="907"/>
                  <a:pt x="3175" y="907"/>
                </a:cubicBezTo>
                <a:cubicBezTo>
                  <a:pt x="3318" y="907"/>
                  <a:pt x="3432" y="529"/>
                  <a:pt x="3583" y="453"/>
                </a:cubicBezTo>
                <a:cubicBezTo>
                  <a:pt x="3734" y="377"/>
                  <a:pt x="3870" y="453"/>
                  <a:pt x="4082" y="453"/>
                </a:cubicBezTo>
                <a:cubicBezTo>
                  <a:pt x="4294" y="453"/>
                  <a:pt x="4573" y="453"/>
                  <a:pt x="4853" y="453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4 L -3.33333E-6 0.16829 " pathEditMode="relative" ptsTypes="AA">
                                      <p:cBhvr>
                                        <p:cTn id="6" dur="2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3.7037E-6 L 0.00017 0.1891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8" grpId="0" animBg="1"/>
      <p:bldP spid="13384" grpId="0" animBg="1"/>
      <p:bldP spid="13384" grpId="1" animBg="1"/>
      <p:bldP spid="13335" grpId="0" animBg="1"/>
      <p:bldP spid="13390" grpId="0" animBg="1"/>
      <p:bldP spid="1339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0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0204" name="Text Box 3"/>
          <p:cNvSpPr txBox="1">
            <a:spLocks noChangeArrowheads="1"/>
          </p:cNvSpPr>
          <p:nvPr/>
        </p:nvSpPr>
        <p:spPr bwMode="auto">
          <a:xfrm>
            <a:off x="2230438" y="333375"/>
            <a:ext cx="468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Спектр излучения светодиода</a:t>
            </a:r>
          </a:p>
        </p:txBody>
      </p:sp>
      <p:sp>
        <p:nvSpPr>
          <p:cNvPr id="50205" name="Text Box 12"/>
          <p:cNvSpPr txBox="1">
            <a:spLocks noChangeArrowheads="1"/>
          </p:cNvSpPr>
          <p:nvPr/>
        </p:nvSpPr>
        <p:spPr bwMode="auto">
          <a:xfrm>
            <a:off x="735013" y="923925"/>
            <a:ext cx="7637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Спектральная плотность мощности электролюминесценции </a:t>
            </a:r>
            <a:r>
              <a:rPr lang="en-US" b="0" i="1"/>
              <a:t>r</a:t>
            </a:r>
            <a:r>
              <a:rPr lang="en-US" b="0" i="1" baseline="-25000"/>
              <a:t>sp</a:t>
            </a:r>
            <a:endParaRPr lang="ru-RU" b="0" i="1" baseline="-25000"/>
          </a:p>
        </p:txBody>
      </p:sp>
      <p:graphicFrame>
        <p:nvGraphicFramePr>
          <p:cNvPr id="50202" name="Object 26"/>
          <p:cNvGraphicFramePr>
            <a:graphicFrameLocks noChangeAspect="1"/>
          </p:cNvGraphicFramePr>
          <p:nvPr/>
        </p:nvGraphicFramePr>
        <p:xfrm>
          <a:off x="3305175" y="3441700"/>
          <a:ext cx="4203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5" name="Equation" r:id="rId3" imgW="4203360" imgH="761760" progId="Equation.DSMT4">
                  <p:embed/>
                </p:oleObj>
              </mc:Choice>
              <mc:Fallback>
                <p:oleObj name="Equation" r:id="rId3" imgW="4203360" imgH="76176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75" y="3441700"/>
                        <a:ext cx="42037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6" name="Line 15"/>
          <p:cNvSpPr>
            <a:spLocks noChangeShapeType="1"/>
          </p:cNvSpPr>
          <p:nvPr/>
        </p:nvSpPr>
        <p:spPr bwMode="auto">
          <a:xfrm flipH="1">
            <a:off x="4184650" y="4219575"/>
            <a:ext cx="288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207" name="Text Box 16"/>
          <p:cNvSpPr txBox="1">
            <a:spLocks noChangeArrowheads="1"/>
          </p:cNvSpPr>
          <p:nvPr/>
        </p:nvSpPr>
        <p:spPr bwMode="auto">
          <a:xfrm>
            <a:off x="1547813" y="4724400"/>
            <a:ext cx="5273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постоянная излучательной рекомбинации </a:t>
            </a:r>
          </a:p>
        </p:txBody>
      </p:sp>
      <p:sp>
        <p:nvSpPr>
          <p:cNvPr id="50208" name="Line 17"/>
          <p:cNvSpPr>
            <a:spLocks noChangeShapeType="1"/>
          </p:cNvSpPr>
          <p:nvPr/>
        </p:nvSpPr>
        <p:spPr bwMode="auto">
          <a:xfrm>
            <a:off x="4211638" y="3068638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209" name="Line 18"/>
          <p:cNvSpPr>
            <a:spLocks noChangeShapeType="1"/>
          </p:cNvSpPr>
          <p:nvPr/>
        </p:nvSpPr>
        <p:spPr bwMode="auto">
          <a:xfrm flipH="1">
            <a:off x="5508625" y="2419350"/>
            <a:ext cx="1150938" cy="1154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210" name="Text Box 19"/>
          <p:cNvSpPr txBox="1">
            <a:spLocks noChangeArrowheads="1"/>
          </p:cNvSpPr>
          <p:nvPr/>
        </p:nvSpPr>
        <p:spPr bwMode="auto">
          <a:xfrm>
            <a:off x="1116013" y="2708275"/>
            <a:ext cx="438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«оптическая» плотность состояний</a:t>
            </a:r>
          </a:p>
        </p:txBody>
      </p:sp>
      <p:sp>
        <p:nvSpPr>
          <p:cNvPr id="50211" name="Text Box 20"/>
          <p:cNvSpPr txBox="1">
            <a:spLocks noChangeArrowheads="1"/>
          </p:cNvSpPr>
          <p:nvPr/>
        </p:nvSpPr>
        <p:spPr bwMode="auto">
          <a:xfrm>
            <a:off x="4572000" y="1700213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вероятность того, что есть кому переходить, и есть куда переходить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1312" name="Text Box 3"/>
          <p:cNvSpPr txBox="1">
            <a:spLocks noChangeArrowheads="1"/>
          </p:cNvSpPr>
          <p:nvPr/>
        </p:nvSpPr>
        <p:spPr bwMode="auto">
          <a:xfrm>
            <a:off x="2230438" y="333375"/>
            <a:ext cx="468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Спектр излучения светодиода</a:t>
            </a:r>
          </a:p>
        </p:txBody>
      </p:sp>
      <p:sp>
        <p:nvSpPr>
          <p:cNvPr id="51313" name="Text Box 4"/>
          <p:cNvSpPr txBox="1">
            <a:spLocks noChangeArrowheads="1"/>
          </p:cNvSpPr>
          <p:nvPr/>
        </p:nvSpPr>
        <p:spPr bwMode="auto">
          <a:xfrm>
            <a:off x="735013" y="923925"/>
            <a:ext cx="7637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Спектральная плотность мощности электролюминесценции </a:t>
            </a:r>
            <a:r>
              <a:rPr lang="en-US" b="0" i="1"/>
              <a:t>r</a:t>
            </a:r>
            <a:r>
              <a:rPr lang="en-US" b="0" i="1" baseline="-25000"/>
              <a:t>sp</a:t>
            </a:r>
            <a:endParaRPr lang="ru-RU" b="0" i="1" baseline="-25000"/>
          </a:p>
        </p:txBody>
      </p:sp>
      <p:sp>
        <p:nvSpPr>
          <p:cNvPr id="51314" name="Text Box 12"/>
          <p:cNvSpPr txBox="1">
            <a:spLocks noChangeArrowheads="1"/>
          </p:cNvSpPr>
          <p:nvPr/>
        </p:nvSpPr>
        <p:spPr bwMode="auto">
          <a:xfrm>
            <a:off x="755650" y="1557338"/>
            <a:ext cx="2735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Входящие величины:</a:t>
            </a:r>
            <a:endParaRPr lang="ru-RU" b="0" i="1" baseline="-25000"/>
          </a:p>
        </p:txBody>
      </p:sp>
      <p:graphicFrame>
        <p:nvGraphicFramePr>
          <p:cNvPr id="51304" name="Object 104"/>
          <p:cNvGraphicFramePr>
            <a:graphicFrameLocks noChangeAspect="1"/>
          </p:cNvGraphicFramePr>
          <p:nvPr/>
        </p:nvGraphicFramePr>
        <p:xfrm>
          <a:off x="900113" y="2060575"/>
          <a:ext cx="3454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5" name="Equation" r:id="rId3" imgW="3454400" imgH="723900" progId="Equation.DSMT4">
                  <p:embed/>
                </p:oleObj>
              </mc:Choice>
              <mc:Fallback>
                <p:oleObj name="Equation" r:id="rId3" imgW="3454400" imgH="723900" progId="Equation.DSMT4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060575"/>
                        <a:ext cx="34544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5" name="Object 105"/>
          <p:cNvGraphicFramePr>
            <a:graphicFrameLocks noChangeAspect="1"/>
          </p:cNvGraphicFramePr>
          <p:nvPr/>
        </p:nvGraphicFramePr>
        <p:xfrm>
          <a:off x="4859338" y="2060575"/>
          <a:ext cx="1930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6" name="Equation" r:id="rId5" imgW="1930400" imgH="762000" progId="Equation.DSMT4">
                  <p:embed/>
                </p:oleObj>
              </mc:Choice>
              <mc:Fallback>
                <p:oleObj name="Equation" r:id="rId5" imgW="1930400" imgH="762000" progId="Equation.DSMT4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060575"/>
                        <a:ext cx="19304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6" name="Object 106"/>
          <p:cNvGraphicFramePr>
            <a:graphicFrameLocks noChangeAspect="1"/>
          </p:cNvGraphicFramePr>
          <p:nvPr/>
        </p:nvGraphicFramePr>
        <p:xfrm>
          <a:off x="900113" y="3716338"/>
          <a:ext cx="3124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7" name="Equation" r:id="rId7" imgW="3124200" imgH="419100" progId="Equation.DSMT4">
                  <p:embed/>
                </p:oleObj>
              </mc:Choice>
              <mc:Fallback>
                <p:oleObj name="Equation" r:id="rId7" imgW="3124200" imgH="419100" progId="Equation.DSMT4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716338"/>
                        <a:ext cx="3124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7" name="Object 107"/>
          <p:cNvGraphicFramePr>
            <a:graphicFrameLocks noChangeAspect="1"/>
          </p:cNvGraphicFramePr>
          <p:nvPr/>
        </p:nvGraphicFramePr>
        <p:xfrm>
          <a:off x="4572000" y="3213100"/>
          <a:ext cx="31369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8" name="Equation" r:id="rId9" imgW="3136900" imgH="774700" progId="Equation.DSMT4">
                  <p:embed/>
                </p:oleObj>
              </mc:Choice>
              <mc:Fallback>
                <p:oleObj name="Equation" r:id="rId9" imgW="3136900" imgH="774700" progId="Equation.DSMT4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13100"/>
                        <a:ext cx="31369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8" name="Object 108"/>
          <p:cNvGraphicFramePr>
            <a:graphicFrameLocks noChangeAspect="1"/>
          </p:cNvGraphicFramePr>
          <p:nvPr/>
        </p:nvGraphicFramePr>
        <p:xfrm>
          <a:off x="4572000" y="4005263"/>
          <a:ext cx="1587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9" name="Equation" r:id="rId11" imgW="1587500" imgH="368300" progId="Equation.DSMT4">
                  <p:embed/>
                </p:oleObj>
              </mc:Choice>
              <mc:Fallback>
                <p:oleObj name="Equation" r:id="rId11" imgW="1587500" imgH="368300" progId="Equation.DSMT4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15875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9" name="Object 109"/>
          <p:cNvGraphicFramePr>
            <a:graphicFrameLocks noChangeAspect="1"/>
          </p:cNvGraphicFramePr>
          <p:nvPr/>
        </p:nvGraphicFramePr>
        <p:xfrm>
          <a:off x="946150" y="5032375"/>
          <a:ext cx="2997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0" name="Equation" r:id="rId13" imgW="2997000" imgH="1104840" progId="Equation.DSMT4">
                  <p:embed/>
                </p:oleObj>
              </mc:Choice>
              <mc:Fallback>
                <p:oleObj name="Equation" r:id="rId13" imgW="2997000" imgH="1104840" progId="Equation.DSMT4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5032375"/>
                        <a:ext cx="29972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0" name="Object 110"/>
          <p:cNvGraphicFramePr>
            <a:graphicFrameLocks noChangeAspect="1"/>
          </p:cNvGraphicFramePr>
          <p:nvPr/>
        </p:nvGraphicFramePr>
        <p:xfrm>
          <a:off x="4756150" y="4960938"/>
          <a:ext cx="30099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1" name="Equation" r:id="rId15" imgW="3009600" imgH="1104840" progId="Equation.DSMT4">
                  <p:embed/>
                </p:oleObj>
              </mc:Choice>
              <mc:Fallback>
                <p:oleObj name="Equation" r:id="rId15" imgW="3009600" imgH="1104840" progId="Equation.DSMT4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4960938"/>
                        <a:ext cx="30099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5" name="Text Box 20"/>
          <p:cNvSpPr txBox="1">
            <a:spLocks noChangeArrowheads="1"/>
          </p:cNvSpPr>
          <p:nvPr/>
        </p:nvSpPr>
        <p:spPr bwMode="auto">
          <a:xfrm>
            <a:off x="3476625" y="6491288"/>
            <a:ext cx="2189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интерпретация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0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2402" name="Text Box 3"/>
          <p:cNvSpPr txBox="1">
            <a:spLocks noChangeArrowheads="1"/>
          </p:cNvSpPr>
          <p:nvPr/>
        </p:nvSpPr>
        <p:spPr bwMode="auto">
          <a:xfrm>
            <a:off x="2230438" y="333375"/>
            <a:ext cx="453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Скорость генерации фотонов</a:t>
            </a:r>
          </a:p>
        </p:txBody>
      </p:sp>
      <p:graphicFrame>
        <p:nvGraphicFramePr>
          <p:cNvPr id="52390" name="Object 166"/>
          <p:cNvGraphicFramePr>
            <a:graphicFrameLocks noChangeAspect="1"/>
          </p:cNvGraphicFramePr>
          <p:nvPr/>
        </p:nvGraphicFramePr>
        <p:xfrm>
          <a:off x="3587750" y="836613"/>
          <a:ext cx="1968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3" name="Equation" r:id="rId3" imgW="1968500" imgH="812800" progId="Equation.DSMT4">
                  <p:embed/>
                </p:oleObj>
              </mc:Choice>
              <mc:Fallback>
                <p:oleObj name="Equation" r:id="rId3" imgW="1968500" imgH="812800" progId="Equation.DSMT4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0" y="836613"/>
                        <a:ext cx="19685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91" name="Object 167"/>
          <p:cNvGraphicFramePr>
            <a:graphicFrameLocks noChangeAspect="1"/>
          </p:cNvGraphicFramePr>
          <p:nvPr/>
        </p:nvGraphicFramePr>
        <p:xfrm>
          <a:off x="1522413" y="2616200"/>
          <a:ext cx="54737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4" name="Equation" r:id="rId5" imgW="5473440" imgH="799920" progId="Equation.DSMT4">
                  <p:embed/>
                </p:oleObj>
              </mc:Choice>
              <mc:Fallback>
                <p:oleObj name="Equation" r:id="rId5" imgW="5473440" imgH="799920" progId="Equation.DSMT4">
                  <p:embed/>
                  <p:pic>
                    <p:nvPicPr>
                      <p:cNvPr id="0" name="Picture 1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2616200"/>
                        <a:ext cx="54737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92" name="Object 168"/>
          <p:cNvGraphicFramePr>
            <a:graphicFrameLocks noChangeAspect="1"/>
          </p:cNvGraphicFramePr>
          <p:nvPr/>
        </p:nvGraphicFramePr>
        <p:xfrm>
          <a:off x="5940425" y="836613"/>
          <a:ext cx="482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5" name="Equation" r:id="rId7" imgW="482391" imgH="774364" progId="Equation.DSMT4">
                  <p:embed/>
                </p:oleObj>
              </mc:Choice>
              <mc:Fallback>
                <p:oleObj name="Equation" r:id="rId7" imgW="482391" imgH="774364" progId="Equation.DSMT4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836613"/>
                        <a:ext cx="4826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403" name="Text Box 18"/>
          <p:cNvSpPr txBox="1">
            <a:spLocks noChangeArrowheads="1"/>
          </p:cNvSpPr>
          <p:nvPr/>
        </p:nvSpPr>
        <p:spPr bwMode="auto">
          <a:xfrm>
            <a:off x="2433638" y="1989138"/>
            <a:ext cx="427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Для невырожденного коллектива:</a:t>
            </a:r>
          </a:p>
        </p:txBody>
      </p:sp>
      <p:graphicFrame>
        <p:nvGraphicFramePr>
          <p:cNvPr id="52393" name="Object 169"/>
          <p:cNvGraphicFramePr>
            <a:graphicFrameLocks noChangeAspect="1"/>
          </p:cNvGraphicFramePr>
          <p:nvPr/>
        </p:nvGraphicFramePr>
        <p:xfrm>
          <a:off x="539750" y="4724400"/>
          <a:ext cx="1739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6" name="Equation" r:id="rId9" imgW="1739900" imgH="317500" progId="Equation.DSMT4">
                  <p:embed/>
                </p:oleObj>
              </mc:Choice>
              <mc:Fallback>
                <p:oleObj name="Equation" r:id="rId9" imgW="1739900" imgH="317500" progId="Equation.DSMT4">
                  <p:embed/>
                  <p:pic>
                    <p:nvPicPr>
                      <p:cNvPr id="0" name="Picture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724400"/>
                        <a:ext cx="17399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404" name="Line 21"/>
          <p:cNvSpPr>
            <a:spLocks noChangeShapeType="1"/>
          </p:cNvSpPr>
          <p:nvPr/>
        </p:nvSpPr>
        <p:spPr bwMode="auto">
          <a:xfrm>
            <a:off x="3203575" y="4221163"/>
            <a:ext cx="345757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2405" name="Line 22"/>
          <p:cNvSpPr>
            <a:spLocks noChangeShapeType="1"/>
          </p:cNvSpPr>
          <p:nvPr/>
        </p:nvSpPr>
        <p:spPr bwMode="auto">
          <a:xfrm>
            <a:off x="3203575" y="5661025"/>
            <a:ext cx="3457575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52394" name="Object 170"/>
          <p:cNvGraphicFramePr>
            <a:graphicFrameLocks noChangeAspect="1"/>
          </p:cNvGraphicFramePr>
          <p:nvPr/>
        </p:nvGraphicFramePr>
        <p:xfrm>
          <a:off x="6732588" y="4005263"/>
          <a:ext cx="317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7" name="Equation" r:id="rId11" imgW="317362" imgH="368140" progId="Equation.DSMT4">
                  <p:embed/>
                </p:oleObj>
              </mc:Choice>
              <mc:Fallback>
                <p:oleObj name="Equation" r:id="rId11" imgW="317362" imgH="368140" progId="Equation.DSMT4">
                  <p:embed/>
                  <p:pic>
                    <p:nvPicPr>
                      <p:cNvPr id="0" name="Picture 1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005263"/>
                        <a:ext cx="3175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95" name="Object 171"/>
          <p:cNvGraphicFramePr>
            <a:graphicFrameLocks noChangeAspect="1"/>
          </p:cNvGraphicFramePr>
          <p:nvPr/>
        </p:nvGraphicFramePr>
        <p:xfrm>
          <a:off x="6732588" y="5445125"/>
          <a:ext cx="317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8" name="Equation" r:id="rId13" imgW="317362" imgH="368140" progId="Equation.DSMT4">
                  <p:embed/>
                </p:oleObj>
              </mc:Choice>
              <mc:Fallback>
                <p:oleObj name="Equation" r:id="rId13" imgW="317362" imgH="368140" progId="Equation.DSMT4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5445125"/>
                        <a:ext cx="3175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249" name="AutoShape 25"/>
          <p:cNvCxnSpPr>
            <a:cxnSpLocks noChangeShapeType="1"/>
          </p:cNvCxnSpPr>
          <p:nvPr/>
        </p:nvCxnSpPr>
        <p:spPr bwMode="auto">
          <a:xfrm>
            <a:off x="3203575" y="5229225"/>
            <a:ext cx="3384550" cy="0"/>
          </a:xfrm>
          <a:prstGeom prst="straightConnector1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</p:spPr>
      </p:cxnSp>
      <p:cxnSp>
        <p:nvCxnSpPr>
          <p:cNvPr id="52250" name="AutoShape 26"/>
          <p:cNvCxnSpPr>
            <a:cxnSpLocks noChangeShapeType="1"/>
          </p:cNvCxnSpPr>
          <p:nvPr/>
        </p:nvCxnSpPr>
        <p:spPr bwMode="auto">
          <a:xfrm>
            <a:off x="3203575" y="4652963"/>
            <a:ext cx="33845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</p:spPr>
      </p:cxnSp>
      <p:graphicFrame>
        <p:nvGraphicFramePr>
          <p:cNvPr id="52251" name="Object 172"/>
          <p:cNvGraphicFramePr>
            <a:graphicFrameLocks noChangeAspect="1"/>
          </p:cNvGraphicFramePr>
          <p:nvPr/>
        </p:nvGraphicFramePr>
        <p:xfrm>
          <a:off x="2693988" y="4437063"/>
          <a:ext cx="444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" name="Equation" r:id="rId15" imgW="444240" imgH="368280" progId="Equation.DSMT4">
                  <p:embed/>
                </p:oleObj>
              </mc:Choice>
              <mc:Fallback>
                <p:oleObj name="Equation" r:id="rId15" imgW="444240" imgH="368280" progId="Equation.DSMT4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4437063"/>
                        <a:ext cx="4445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3" name="Object 173"/>
          <p:cNvGraphicFramePr>
            <a:graphicFrameLocks noChangeAspect="1"/>
          </p:cNvGraphicFramePr>
          <p:nvPr/>
        </p:nvGraphicFramePr>
        <p:xfrm>
          <a:off x="2693988" y="5019675"/>
          <a:ext cx="4445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0" name="Equation" r:id="rId17" imgW="444240" imgH="355320" progId="Equation.DSMT4">
                  <p:embed/>
                </p:oleObj>
              </mc:Choice>
              <mc:Fallback>
                <p:oleObj name="Equation" r:id="rId17" imgW="444240" imgH="355320" progId="Equation.DSMT4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8" y="5019675"/>
                        <a:ext cx="4445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98" name="Object 174"/>
          <p:cNvGraphicFramePr>
            <a:graphicFrameLocks noChangeAspect="1"/>
          </p:cNvGraphicFramePr>
          <p:nvPr/>
        </p:nvGraphicFramePr>
        <p:xfrm>
          <a:off x="4489450" y="3289300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1" name="Equation" r:id="rId19" imgW="165028" imgH="279279" progId="Equation.DSMT4">
                  <p:embed/>
                </p:oleObj>
              </mc:Choice>
              <mc:Fallback>
                <p:oleObj name="Equation" r:id="rId19" imgW="165028" imgH="279279" progId="Equation.DSMT4">
                  <p:embed/>
                  <p:pic>
                    <p:nvPicPr>
                      <p:cNvPr id="0" name="Picture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450" y="3289300"/>
                        <a:ext cx="1651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6" name="Object 175"/>
          <p:cNvGraphicFramePr>
            <a:graphicFrameLocks noChangeAspect="1"/>
          </p:cNvGraphicFramePr>
          <p:nvPr/>
        </p:nvGraphicFramePr>
        <p:xfrm>
          <a:off x="7251700" y="4781550"/>
          <a:ext cx="33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2" name="Equation" r:id="rId21" imgW="330200" imgH="228600" progId="Equation.DSMT4">
                  <p:embed/>
                </p:oleObj>
              </mc:Choice>
              <mc:Fallback>
                <p:oleObj name="Equation" r:id="rId21" imgW="330200" imgH="228600" progId="Equation.DSMT4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1700" y="4781550"/>
                        <a:ext cx="3302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57" name="Object 176"/>
          <p:cNvGraphicFramePr>
            <a:graphicFrameLocks noChangeAspect="1"/>
          </p:cNvGraphicFramePr>
          <p:nvPr/>
        </p:nvGraphicFramePr>
        <p:xfrm>
          <a:off x="7885113" y="4652963"/>
          <a:ext cx="546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3" name="Equation" r:id="rId23" imgW="545863" imgH="342751" progId="Equation.DSMT4">
                  <p:embed/>
                </p:oleObj>
              </mc:Choice>
              <mc:Fallback>
                <p:oleObj name="Equation" r:id="rId23" imgW="545863" imgH="342751" progId="Equation.DSMT4">
                  <p:embed/>
                  <p:pic>
                    <p:nvPicPr>
                      <p:cNvPr id="0" name="Picture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652963"/>
                        <a:ext cx="5461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408" name="Text Box 34"/>
          <p:cNvSpPr txBox="1">
            <a:spLocks noChangeArrowheads="1"/>
          </p:cNvSpPr>
          <p:nvPr/>
        </p:nvSpPr>
        <p:spPr bwMode="auto">
          <a:xfrm>
            <a:off x="1906588" y="6165850"/>
            <a:ext cx="5329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физическая причина – в вероятностях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213 " pathEditMode="relative" ptsTypes="AA">
                                      <p:cBhvr>
                                        <p:cTn id="6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213 " pathEditMode="relative" ptsTypes="AA">
                                      <p:cBhvr>
                                        <p:cTn id="8" dur="20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19 " pathEditMode="relative" ptsTypes="AA">
                                      <p:cBhvr>
                                        <p:cTn id="12" dur="20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19 " pathEditMode="relative" ptsTypes="AA">
                                      <p:cBhvr>
                                        <p:cTn id="14" dur="20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97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3298" name="Text Box 3"/>
          <p:cNvSpPr txBox="1">
            <a:spLocks noChangeArrowheads="1"/>
          </p:cNvSpPr>
          <p:nvPr/>
        </p:nvSpPr>
        <p:spPr bwMode="auto">
          <a:xfrm>
            <a:off x="2854325" y="333375"/>
            <a:ext cx="3433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Некоторые следствия</a:t>
            </a:r>
          </a:p>
        </p:txBody>
      </p:sp>
      <p:graphicFrame>
        <p:nvGraphicFramePr>
          <p:cNvPr id="53295" name="Object 47"/>
          <p:cNvGraphicFramePr>
            <a:graphicFrameLocks noChangeAspect="1"/>
          </p:cNvGraphicFramePr>
          <p:nvPr/>
        </p:nvGraphicFramePr>
        <p:xfrm>
          <a:off x="3514725" y="1851025"/>
          <a:ext cx="2349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1" name="Equation" r:id="rId3" imgW="2349360" imgH="723600" progId="Equation.DSMT4">
                  <p:embed/>
                </p:oleObj>
              </mc:Choice>
              <mc:Fallback>
                <p:oleObj name="Equation" r:id="rId3" imgW="2349360" imgH="72360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725" y="1851025"/>
                        <a:ext cx="23495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6" name="Object 48"/>
          <p:cNvGraphicFramePr>
            <a:graphicFrameLocks noChangeAspect="1"/>
          </p:cNvGraphicFramePr>
          <p:nvPr/>
        </p:nvGraphicFramePr>
        <p:xfrm>
          <a:off x="3505200" y="4005263"/>
          <a:ext cx="2133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2" name="Equation" r:id="rId5" imgW="2133600" imgH="355600" progId="Equation.DSMT4">
                  <p:embed/>
                </p:oleObj>
              </mc:Choice>
              <mc:Fallback>
                <p:oleObj name="Equation" r:id="rId5" imgW="2133600" imgH="35560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005263"/>
                        <a:ext cx="2133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99" name="Text Box 22"/>
          <p:cNvSpPr txBox="1">
            <a:spLocks noChangeArrowheads="1"/>
          </p:cNvSpPr>
          <p:nvPr/>
        </p:nvSpPr>
        <p:spPr bwMode="auto">
          <a:xfrm>
            <a:off x="3328988" y="1125538"/>
            <a:ext cx="2486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Пиковая частота:</a:t>
            </a:r>
          </a:p>
        </p:txBody>
      </p:sp>
      <p:sp>
        <p:nvSpPr>
          <p:cNvPr id="53300" name="Text Box 23"/>
          <p:cNvSpPr txBox="1">
            <a:spLocks noChangeArrowheads="1"/>
          </p:cNvSpPr>
          <p:nvPr/>
        </p:nvSpPr>
        <p:spPr bwMode="auto">
          <a:xfrm>
            <a:off x="3328988" y="3244850"/>
            <a:ext cx="2471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Ширина спектра:</a:t>
            </a:r>
          </a:p>
        </p:txBody>
      </p:sp>
      <p:sp>
        <p:nvSpPr>
          <p:cNvPr id="53301" name="Text Box 24"/>
          <p:cNvSpPr txBox="1">
            <a:spLocks noChangeArrowheads="1"/>
          </p:cNvSpPr>
          <p:nvPr/>
        </p:nvSpPr>
        <p:spPr bwMode="auto">
          <a:xfrm>
            <a:off x="1979613" y="5445125"/>
            <a:ext cx="5059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0"/>
              <a:t>(применимы только для невырожденных</a:t>
            </a:r>
          </a:p>
          <a:p>
            <a:pPr algn="ctr"/>
            <a:r>
              <a:rPr lang="ru-RU" b="0"/>
              <a:t>коллективов ЗП и ВЗ)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2854325" y="333375"/>
            <a:ext cx="3687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Параметры светодиода</a:t>
            </a:r>
          </a:p>
        </p:txBody>
      </p:sp>
      <p:sp>
        <p:nvSpPr>
          <p:cNvPr id="54275" name="Text Box 24"/>
          <p:cNvSpPr txBox="1">
            <a:spLocks noChangeArrowheads="1"/>
          </p:cNvSpPr>
          <p:nvPr/>
        </p:nvSpPr>
        <p:spPr bwMode="auto">
          <a:xfrm>
            <a:off x="468313" y="879475"/>
            <a:ext cx="78771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А) Выходная мощность</a:t>
            </a:r>
          </a:p>
          <a:p>
            <a:r>
              <a:rPr lang="ru-RU" b="0"/>
              <a:t>Б) спектральное распределение;</a:t>
            </a:r>
          </a:p>
          <a:p>
            <a:r>
              <a:rPr lang="ru-RU" b="0"/>
              <a:t>В) пространственное распределение;</a:t>
            </a:r>
          </a:p>
          <a:p>
            <a:r>
              <a:rPr lang="ru-RU" b="0"/>
              <a:t>Г) КПД;</a:t>
            </a:r>
          </a:p>
          <a:p>
            <a:r>
              <a:rPr lang="ru-RU" b="0"/>
              <a:t>Е) отклик (коэффициент электрооптического преобразования)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2281238" y="114300"/>
            <a:ext cx="4581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Скорость генерации фотонов</a:t>
            </a:r>
          </a:p>
          <a:p>
            <a:pPr algn="ctr"/>
            <a:r>
              <a:rPr lang="ru-RU" sz="2400">
                <a:latin typeface="Trebuchet MS" pitchFamily="34" charset="0"/>
              </a:rPr>
              <a:t>(</a:t>
            </a:r>
            <a:r>
              <a:rPr lang="en-US" sz="2400">
                <a:latin typeface="Trebuchet MS" pitchFamily="34" charset="0"/>
              </a:rPr>
              <a:t>photon flux</a:t>
            </a:r>
            <a:r>
              <a:rPr lang="ru-RU" sz="2400">
                <a:latin typeface="Trebuchet MS" pitchFamily="34" charset="0"/>
              </a:rPr>
              <a:t>)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946150"/>
            <a:ext cx="48418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4873625" y="1341438"/>
            <a:ext cx="42703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Скорость накачки </a:t>
            </a:r>
            <a:r>
              <a:rPr lang="en-US" b="0" i="1"/>
              <a:t>R</a:t>
            </a:r>
            <a:r>
              <a:rPr lang="ru-RU" b="0"/>
              <a:t> = </a:t>
            </a:r>
            <a:endParaRPr lang="en-US" b="0"/>
          </a:p>
          <a:p>
            <a:endParaRPr lang="en-US" b="0"/>
          </a:p>
          <a:p>
            <a:r>
              <a:rPr lang="en-US" b="0"/>
              <a:t>= </a:t>
            </a:r>
            <a:r>
              <a:rPr lang="ru-RU" b="0"/>
              <a:t>скорость инжекции =</a:t>
            </a:r>
          </a:p>
          <a:p>
            <a:endParaRPr lang="en-US" b="0"/>
          </a:p>
          <a:p>
            <a:r>
              <a:rPr lang="en-US" b="0"/>
              <a:t>= </a:t>
            </a:r>
            <a:r>
              <a:rPr lang="ru-RU" b="0"/>
              <a:t>количество электронов, пересекающих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</a:t>
            </a:r>
          </a:p>
          <a:p>
            <a:pPr algn="just"/>
            <a:r>
              <a:rPr lang="ru-RU" b="0"/>
              <a:t>в единицу времени: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808038" y="2112963"/>
            <a:ext cx="636587" cy="431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79463" y="1746250"/>
            <a:ext cx="636587" cy="431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39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5392" name="Text Box 3"/>
          <p:cNvSpPr txBox="1">
            <a:spLocks noChangeArrowheads="1"/>
          </p:cNvSpPr>
          <p:nvPr/>
        </p:nvSpPr>
        <p:spPr bwMode="auto">
          <a:xfrm>
            <a:off x="2281238" y="350838"/>
            <a:ext cx="4581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Скорость генерации фотонов</a:t>
            </a:r>
          </a:p>
          <a:p>
            <a:pPr algn="ctr"/>
            <a:r>
              <a:rPr lang="ru-RU" sz="2400">
                <a:latin typeface="Trebuchet MS" pitchFamily="34" charset="0"/>
              </a:rPr>
              <a:t>(</a:t>
            </a:r>
            <a:r>
              <a:rPr lang="en-US" sz="2400">
                <a:latin typeface="Trebuchet MS" pitchFamily="34" charset="0"/>
              </a:rPr>
              <a:t>photon flux</a:t>
            </a:r>
            <a:r>
              <a:rPr lang="ru-RU" sz="2400">
                <a:latin typeface="Trebuchet MS" pitchFamily="34" charset="0"/>
              </a:rPr>
              <a:t>)</a:t>
            </a:r>
          </a:p>
        </p:txBody>
      </p:sp>
      <p:graphicFrame>
        <p:nvGraphicFramePr>
          <p:cNvPr id="55382" name="Object 86"/>
          <p:cNvGraphicFramePr>
            <a:graphicFrameLocks noChangeAspect="1"/>
          </p:cNvGraphicFramePr>
          <p:nvPr/>
        </p:nvGraphicFramePr>
        <p:xfrm>
          <a:off x="361950" y="1819275"/>
          <a:ext cx="1054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3" name="Equation" r:id="rId3" imgW="1054080" imgH="622080" progId="Equation.DSMT4">
                  <p:embed/>
                </p:oleObj>
              </mc:Choice>
              <mc:Fallback>
                <p:oleObj name="Equation" r:id="rId3" imgW="1054080" imgH="622080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1819275"/>
                        <a:ext cx="105410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1154113" y="1638300"/>
            <a:ext cx="446087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94" name="TextBox 7"/>
          <p:cNvSpPr txBox="1">
            <a:spLocks noChangeArrowheads="1"/>
          </p:cNvSpPr>
          <p:nvPr/>
        </p:nvSpPr>
        <p:spPr bwMode="auto">
          <a:xfrm>
            <a:off x="830263" y="1268413"/>
            <a:ext cx="233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электронов в сек.</a:t>
            </a:r>
          </a:p>
        </p:txBody>
      </p:sp>
      <p:sp>
        <p:nvSpPr>
          <p:cNvPr id="55395" name="TextBox 11"/>
          <p:cNvSpPr txBox="1">
            <a:spLocks noChangeArrowheads="1"/>
          </p:cNvSpPr>
          <p:nvPr/>
        </p:nvSpPr>
        <p:spPr bwMode="auto">
          <a:xfrm>
            <a:off x="925513" y="2652713"/>
            <a:ext cx="267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объем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перехода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1206500" y="2436813"/>
            <a:ext cx="492125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97" name="TextBox 9"/>
          <p:cNvSpPr txBox="1">
            <a:spLocks noChangeArrowheads="1"/>
          </p:cNvSpPr>
          <p:nvPr/>
        </p:nvSpPr>
        <p:spPr bwMode="auto">
          <a:xfrm>
            <a:off x="134938" y="3222625"/>
            <a:ext cx="1474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Вспомним:</a:t>
            </a:r>
          </a:p>
        </p:txBody>
      </p:sp>
      <p:graphicFrame>
        <p:nvGraphicFramePr>
          <p:cNvPr id="55383" name="Object 87"/>
          <p:cNvGraphicFramePr>
            <a:graphicFrameLocks noChangeAspect="1"/>
          </p:cNvGraphicFramePr>
          <p:nvPr/>
        </p:nvGraphicFramePr>
        <p:xfrm>
          <a:off x="1633538" y="3298825"/>
          <a:ext cx="952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4" name="Equation" r:id="rId5" imgW="952200" imgH="253800" progId="Equation.DSMT4">
                  <p:embed/>
                </p:oleObj>
              </mc:Choice>
              <mc:Fallback>
                <p:oleObj name="Equation" r:id="rId5" imgW="952200" imgH="253800" progId="Equation.DSMT4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3298825"/>
                        <a:ext cx="952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84" name="Object 88"/>
          <p:cNvGraphicFramePr>
            <a:graphicFrameLocks noChangeAspect="1"/>
          </p:cNvGraphicFramePr>
          <p:nvPr/>
        </p:nvGraphicFramePr>
        <p:xfrm>
          <a:off x="1600200" y="1757363"/>
          <a:ext cx="901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5" name="Equation" r:id="rId7" imgW="901440" imgH="711000" progId="Equation.DSMT4">
                  <p:embed/>
                </p:oleObj>
              </mc:Choice>
              <mc:Fallback>
                <p:oleObj name="Equation" r:id="rId7" imgW="901440" imgH="711000" progId="Equation.DSMT4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757363"/>
                        <a:ext cx="9017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85" name="Object 89"/>
          <p:cNvGraphicFramePr>
            <a:graphicFrameLocks noChangeAspect="1"/>
          </p:cNvGraphicFramePr>
          <p:nvPr/>
        </p:nvGraphicFramePr>
        <p:xfrm>
          <a:off x="2655888" y="3330575"/>
          <a:ext cx="292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6" name="Equation" r:id="rId9" imgW="291960" imgH="203040" progId="Equation.DSMT4">
                  <p:embed/>
                </p:oleObj>
              </mc:Choice>
              <mc:Fallback>
                <p:oleObj name="Equation" r:id="rId9" imgW="291960" imgH="203040" progId="Equation.DSMT4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3330575"/>
                        <a:ext cx="2921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86" name="Object 90"/>
          <p:cNvGraphicFramePr>
            <a:graphicFrameLocks noChangeAspect="1"/>
          </p:cNvGraphicFramePr>
          <p:nvPr/>
        </p:nvGraphicFramePr>
        <p:xfrm>
          <a:off x="3135313" y="3065463"/>
          <a:ext cx="1549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7" name="Equation" r:id="rId11" imgW="1549080" imgH="685800" progId="Equation.DSMT4">
                  <p:embed/>
                </p:oleObj>
              </mc:Choice>
              <mc:Fallback>
                <p:oleObj name="Equation" r:id="rId11" imgW="1549080" imgH="685800" progId="Equation.DSMT4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313" y="3065463"/>
                        <a:ext cx="1549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11725" y="3227388"/>
            <a:ext cx="33845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b="0" dirty="0"/>
              <a:t>стационарное значение</a:t>
            </a:r>
          </a:p>
          <a:p>
            <a:pPr>
              <a:defRPr/>
            </a:pPr>
            <a:r>
              <a:rPr lang="ru-RU" b="0" dirty="0"/>
              <a:t>избыточной концентрации</a:t>
            </a:r>
          </a:p>
        </p:txBody>
      </p:sp>
      <p:sp>
        <p:nvSpPr>
          <p:cNvPr id="55399" name="TextBox 21"/>
          <p:cNvSpPr txBox="1">
            <a:spLocks noChangeArrowheads="1"/>
          </p:cNvSpPr>
          <p:nvPr/>
        </p:nvSpPr>
        <p:spPr bwMode="auto">
          <a:xfrm>
            <a:off x="188913" y="4048125"/>
            <a:ext cx="8066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Учитывая, что скорость генерации фотонов                               ,</a:t>
            </a:r>
          </a:p>
          <a:p>
            <a:r>
              <a:rPr lang="ru-RU" b="0"/>
              <a:t>получим:</a:t>
            </a:r>
          </a:p>
        </p:txBody>
      </p:sp>
      <p:graphicFrame>
        <p:nvGraphicFramePr>
          <p:cNvPr id="55387" name="Object 91"/>
          <p:cNvGraphicFramePr>
            <a:graphicFrameLocks noChangeAspect="1"/>
          </p:cNvGraphicFramePr>
          <p:nvPr/>
        </p:nvGraphicFramePr>
        <p:xfrm>
          <a:off x="5776913" y="3892550"/>
          <a:ext cx="2171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8" name="Equation" r:id="rId13" imgW="2171700" imgH="762000" progId="Equation.DSMT4">
                  <p:embed/>
                </p:oleObj>
              </mc:Choice>
              <mc:Fallback>
                <p:oleObj name="Equation" r:id="rId13" imgW="2171700" imgH="762000" progId="Equation.DSMT4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6913" y="3892550"/>
                        <a:ext cx="21717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88" name="Object 92"/>
          <p:cNvGraphicFramePr>
            <a:graphicFrameLocks noChangeAspect="1"/>
          </p:cNvGraphicFramePr>
          <p:nvPr/>
        </p:nvGraphicFramePr>
        <p:xfrm>
          <a:off x="4221163" y="4973638"/>
          <a:ext cx="2641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9" name="Equation" r:id="rId15" imgW="2641320" imgH="774360" progId="Equation.DSMT4">
                  <p:embed/>
                </p:oleObj>
              </mc:Choice>
              <mc:Fallback>
                <p:oleObj name="Equation" r:id="rId15" imgW="2641320" imgH="774360" progId="Equation.DSMT4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4973638"/>
                        <a:ext cx="26416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80053" y="5730654"/>
            <a:ext cx="1536896" cy="708720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24" name="Прямоугольник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80328" y="5845429"/>
            <a:ext cx="1888850" cy="593945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8113" y="4748213"/>
            <a:ext cx="236696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rgbClr val="C00000"/>
                </a:solidFill>
                <a:latin typeface="Symbol" pitchFamily="18" charset="2"/>
              </a:rPr>
              <a:t>h</a:t>
            </a:r>
            <a:r>
              <a:rPr lang="en-US" sz="2000" b="0" i="1" baseline="-25000">
                <a:solidFill>
                  <a:srgbClr val="C00000"/>
                </a:solidFill>
              </a:rPr>
              <a:t>i</a:t>
            </a:r>
            <a:r>
              <a:rPr lang="en-US" sz="2000" b="0">
                <a:solidFill>
                  <a:srgbClr val="C00000"/>
                </a:solidFill>
              </a:rPr>
              <a:t> </a:t>
            </a:r>
            <a:r>
              <a:rPr lang="en-US" sz="2000" b="0"/>
              <a:t>–</a:t>
            </a:r>
            <a:r>
              <a:rPr lang="en-US" sz="2000"/>
              <a:t> </a:t>
            </a:r>
            <a:r>
              <a:rPr lang="ru-RU" b="0"/>
              <a:t>показывает,</a:t>
            </a:r>
          </a:p>
          <a:p>
            <a:r>
              <a:rPr lang="ru-RU" b="0"/>
              <a:t>какое количество инжектируемых электронов излучательно рекомбинируют</a:t>
            </a:r>
          </a:p>
        </p:txBody>
      </p:sp>
      <p:pic>
        <p:nvPicPr>
          <p:cNvPr id="55403" name="Picture 1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56325" y="1192213"/>
            <a:ext cx="19034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1127125" y="350838"/>
            <a:ext cx="73644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(</a:t>
            </a:r>
            <a:r>
              <a:rPr lang="en-US" sz="2400">
                <a:solidFill>
                  <a:srgbClr val="C00000"/>
                </a:solidFill>
                <a:latin typeface="Trebuchet MS" pitchFamily="34" charset="0"/>
              </a:rPr>
              <a:t>NEW</a:t>
            </a:r>
            <a:r>
              <a:rPr lang="ru-RU" sz="2400">
                <a:latin typeface="Trebuchet MS" pitchFamily="34" charset="0"/>
              </a:rPr>
              <a:t>)</a:t>
            </a:r>
            <a:r>
              <a:rPr lang="en-US" sz="2400">
                <a:latin typeface="Trebuchet MS" pitchFamily="34" charset="0"/>
              </a:rPr>
              <a:t> </a:t>
            </a:r>
            <a:r>
              <a:rPr lang="ru-RU" sz="2400">
                <a:latin typeface="Trebuchet MS" pitchFamily="34" charset="0"/>
              </a:rPr>
              <a:t>Способы повышения скорости генерации</a:t>
            </a:r>
          </a:p>
        </p:txBody>
      </p:sp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539750" y="1412875"/>
            <a:ext cx="2625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а) гетероструктуры: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5" y="1992313"/>
            <a:ext cx="3267075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10"/>
          <p:cNvSpPr txBox="1">
            <a:spLocks noChangeArrowheads="1"/>
          </p:cNvSpPr>
          <p:nvPr/>
        </p:nvSpPr>
        <p:spPr bwMode="auto">
          <a:xfrm>
            <a:off x="4716463" y="2551113"/>
            <a:ext cx="40322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«Двойная гетероструктура»</a:t>
            </a:r>
          </a:p>
          <a:p>
            <a:endParaRPr lang="ru-RU" b="0" i="1"/>
          </a:p>
          <a:p>
            <a:r>
              <a:rPr lang="en-US" b="0" i="1"/>
              <a:t>ppn</a:t>
            </a:r>
            <a:r>
              <a:rPr lang="en-US" b="0"/>
              <a:t> – </a:t>
            </a:r>
            <a:r>
              <a:rPr lang="ru-RU" b="0"/>
              <a:t>переход:</a:t>
            </a:r>
          </a:p>
          <a:p>
            <a:endParaRPr lang="ru-RU" b="0"/>
          </a:p>
          <a:p>
            <a:r>
              <a:rPr lang="ru-RU" b="0"/>
              <a:t>для ограничения электронов в желаемой области пространства и увеличения концентрации электронов</a:t>
            </a:r>
          </a:p>
          <a:p>
            <a:endParaRPr lang="ru-RU" b="0"/>
          </a:p>
          <a:p>
            <a:r>
              <a:rPr lang="ru-RU" b="0"/>
              <a:t>узкие квантовые ямы еще сильнее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2135188" y="500063"/>
            <a:ext cx="487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(</a:t>
            </a:r>
            <a:r>
              <a:rPr lang="en-US" sz="2400">
                <a:solidFill>
                  <a:srgbClr val="C00000"/>
                </a:solidFill>
                <a:latin typeface="Trebuchet MS" pitchFamily="34" charset="0"/>
              </a:rPr>
              <a:t>NEW</a:t>
            </a:r>
            <a:r>
              <a:rPr lang="ru-RU" sz="2400">
                <a:latin typeface="Trebuchet MS" pitchFamily="34" charset="0"/>
              </a:rPr>
              <a:t>)</a:t>
            </a:r>
            <a:r>
              <a:rPr lang="en-US" sz="2400">
                <a:latin typeface="Trebuchet MS" pitchFamily="34" charset="0"/>
              </a:rPr>
              <a:t> MQW: </a:t>
            </a:r>
            <a:r>
              <a:rPr lang="ru-RU" sz="2400">
                <a:latin typeface="Trebuchet MS" pitchFamily="34" charset="0"/>
              </a:rPr>
              <a:t>со многими ямами</a:t>
            </a: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539750" y="1412875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а) </a:t>
            </a:r>
            <a:r>
              <a:rPr lang="en-US"/>
              <a:t>MQW</a:t>
            </a:r>
            <a:r>
              <a:rPr lang="ru-RU" b="0"/>
              <a:t>: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68413"/>
            <a:ext cx="25511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4002088"/>
            <a:ext cx="87884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1693863" y="530225"/>
            <a:ext cx="5756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(</a:t>
            </a:r>
            <a:r>
              <a:rPr lang="en-US" sz="2400">
                <a:solidFill>
                  <a:srgbClr val="C00000"/>
                </a:solidFill>
                <a:latin typeface="Trebuchet MS" pitchFamily="34" charset="0"/>
              </a:rPr>
              <a:t>NEW</a:t>
            </a:r>
            <a:r>
              <a:rPr lang="ru-RU" sz="2400">
                <a:latin typeface="Trebuchet MS" pitchFamily="34" charset="0"/>
              </a:rPr>
              <a:t>)</a:t>
            </a:r>
            <a:r>
              <a:rPr lang="en-US" sz="2400">
                <a:latin typeface="Trebuchet MS" pitchFamily="34" charset="0"/>
              </a:rPr>
              <a:t> </a:t>
            </a:r>
            <a:r>
              <a:rPr lang="ru-RU" sz="2400">
                <a:latin typeface="Trebuchet MS" pitchFamily="34" charset="0"/>
              </a:rPr>
              <a:t>Другие способы повышения </a:t>
            </a:r>
            <a:r>
              <a:rPr lang="en-US" sz="2400">
                <a:latin typeface="Symbol" pitchFamily="18" charset="2"/>
              </a:rPr>
              <a:t>F</a:t>
            </a:r>
            <a:r>
              <a:rPr lang="ru-RU" sz="2400">
                <a:latin typeface="Trebuchet MS" pitchFamily="34" charset="0"/>
              </a:rPr>
              <a:t> </a:t>
            </a:r>
          </a:p>
        </p:txBody>
      </p:sp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539750" y="1412875"/>
            <a:ext cx="7920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- Использование фотонных кристаллов, отбирающие определенные частоты;</a:t>
            </a:r>
          </a:p>
          <a:p>
            <a:endParaRPr lang="ru-RU" b="0"/>
          </a:p>
          <a:p>
            <a:r>
              <a:rPr lang="ru-RU" b="0"/>
              <a:t>- абсорбция на широкозонных полупроводниках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6"/>
          <p:cNvSpPr>
            <a:spLocks noChangeArrowheads="1"/>
          </p:cNvSpPr>
          <p:nvPr/>
        </p:nvSpPr>
        <p:spPr bwMode="auto">
          <a:xfrm>
            <a:off x="323850" y="1989138"/>
            <a:ext cx="2232025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23850" y="4365625"/>
            <a:ext cx="22320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Oval 12"/>
          <p:cNvSpPr>
            <a:spLocks noChangeArrowheads="1"/>
          </p:cNvSpPr>
          <p:nvPr/>
        </p:nvSpPr>
        <p:spPr bwMode="auto">
          <a:xfrm>
            <a:off x="39528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Oval 15"/>
          <p:cNvSpPr>
            <a:spLocks noChangeArrowheads="1"/>
          </p:cNvSpPr>
          <p:nvPr/>
        </p:nvSpPr>
        <p:spPr bwMode="auto">
          <a:xfrm>
            <a:off x="971550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Oval 16"/>
          <p:cNvSpPr>
            <a:spLocks noChangeArrowheads="1"/>
          </p:cNvSpPr>
          <p:nvPr/>
        </p:nvSpPr>
        <p:spPr bwMode="auto">
          <a:xfrm>
            <a:off x="197961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Oval 18"/>
          <p:cNvSpPr>
            <a:spLocks noChangeArrowheads="1"/>
          </p:cNvSpPr>
          <p:nvPr/>
        </p:nvSpPr>
        <p:spPr bwMode="auto">
          <a:xfrm>
            <a:off x="1547813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Oval 19"/>
          <p:cNvSpPr>
            <a:spLocks noChangeArrowheads="1"/>
          </p:cNvSpPr>
          <p:nvPr/>
        </p:nvSpPr>
        <p:spPr bwMode="auto">
          <a:xfrm>
            <a:off x="1403350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Oval 20"/>
          <p:cNvSpPr>
            <a:spLocks noChangeArrowheads="1"/>
          </p:cNvSpPr>
          <p:nvPr/>
        </p:nvSpPr>
        <p:spPr bwMode="auto">
          <a:xfrm>
            <a:off x="1187450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Oval 22"/>
          <p:cNvSpPr>
            <a:spLocks noChangeArrowheads="1"/>
          </p:cNvSpPr>
          <p:nvPr/>
        </p:nvSpPr>
        <p:spPr bwMode="auto">
          <a:xfrm>
            <a:off x="2124075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Oval 23"/>
          <p:cNvSpPr>
            <a:spLocks noChangeArrowheads="1"/>
          </p:cNvSpPr>
          <p:nvPr/>
        </p:nvSpPr>
        <p:spPr bwMode="auto">
          <a:xfrm>
            <a:off x="827088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9" name="Oval 24"/>
          <p:cNvSpPr>
            <a:spLocks noChangeArrowheads="1"/>
          </p:cNvSpPr>
          <p:nvPr/>
        </p:nvSpPr>
        <p:spPr bwMode="auto">
          <a:xfrm>
            <a:off x="61118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0" name="Oval 26"/>
          <p:cNvSpPr>
            <a:spLocks noChangeArrowheads="1"/>
          </p:cNvSpPr>
          <p:nvPr/>
        </p:nvSpPr>
        <p:spPr bwMode="auto">
          <a:xfrm>
            <a:off x="323850" y="45799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Oval 27"/>
          <p:cNvSpPr>
            <a:spLocks noChangeArrowheads="1"/>
          </p:cNvSpPr>
          <p:nvPr/>
        </p:nvSpPr>
        <p:spPr bwMode="auto">
          <a:xfrm>
            <a:off x="250825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2" name="Oval 29"/>
          <p:cNvSpPr>
            <a:spLocks noChangeArrowheads="1"/>
          </p:cNvSpPr>
          <p:nvPr/>
        </p:nvSpPr>
        <p:spPr bwMode="auto">
          <a:xfrm>
            <a:off x="609600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Oval 30"/>
          <p:cNvSpPr>
            <a:spLocks noChangeArrowheads="1"/>
          </p:cNvSpPr>
          <p:nvPr/>
        </p:nvSpPr>
        <p:spPr bwMode="auto">
          <a:xfrm>
            <a:off x="1835150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Oval 31"/>
          <p:cNvSpPr>
            <a:spLocks noChangeArrowheads="1"/>
          </p:cNvSpPr>
          <p:nvPr/>
        </p:nvSpPr>
        <p:spPr bwMode="auto">
          <a:xfrm>
            <a:off x="969963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5" name="Oval 33"/>
          <p:cNvSpPr>
            <a:spLocks noChangeArrowheads="1"/>
          </p:cNvSpPr>
          <p:nvPr/>
        </p:nvSpPr>
        <p:spPr bwMode="auto">
          <a:xfrm>
            <a:off x="1258888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Oval 34"/>
          <p:cNvSpPr>
            <a:spLocks noChangeArrowheads="1"/>
          </p:cNvSpPr>
          <p:nvPr/>
        </p:nvSpPr>
        <p:spPr bwMode="auto">
          <a:xfrm>
            <a:off x="2124075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Oval 35"/>
          <p:cNvSpPr>
            <a:spLocks noChangeArrowheads="1"/>
          </p:cNvSpPr>
          <p:nvPr/>
        </p:nvSpPr>
        <p:spPr bwMode="auto">
          <a:xfrm>
            <a:off x="1690688" y="43640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8" name="Oval 36"/>
          <p:cNvSpPr>
            <a:spLocks noChangeArrowheads="1"/>
          </p:cNvSpPr>
          <p:nvPr/>
        </p:nvSpPr>
        <p:spPr bwMode="auto">
          <a:xfrm>
            <a:off x="828675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Oval 37"/>
          <p:cNvSpPr>
            <a:spLocks noChangeArrowheads="1"/>
          </p:cNvSpPr>
          <p:nvPr/>
        </p:nvSpPr>
        <p:spPr bwMode="auto">
          <a:xfrm>
            <a:off x="1978025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0" name="Oval 38"/>
          <p:cNvSpPr>
            <a:spLocks noChangeArrowheads="1"/>
          </p:cNvSpPr>
          <p:nvPr/>
        </p:nvSpPr>
        <p:spPr bwMode="auto">
          <a:xfrm>
            <a:off x="1187450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1" name="Oval 39"/>
          <p:cNvSpPr>
            <a:spLocks noChangeArrowheads="1"/>
          </p:cNvSpPr>
          <p:nvPr/>
        </p:nvSpPr>
        <p:spPr bwMode="auto">
          <a:xfrm>
            <a:off x="2338388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2" name="Text Box 56"/>
          <p:cNvSpPr txBox="1">
            <a:spLocks noChangeArrowheads="1"/>
          </p:cNvSpPr>
          <p:nvPr/>
        </p:nvSpPr>
        <p:spPr bwMode="auto">
          <a:xfrm>
            <a:off x="1835150" y="260350"/>
            <a:ext cx="5389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Почему полупроводники не светятся</a:t>
            </a:r>
          </a:p>
          <a:p>
            <a:pPr algn="ctr"/>
            <a:r>
              <a:rPr lang="ru-RU" sz="2400" b="0">
                <a:latin typeface="Trebuchet MS" pitchFamily="34" charset="0"/>
              </a:rPr>
              <a:t>просто так</a:t>
            </a:r>
          </a:p>
        </p:txBody>
      </p:sp>
      <p:sp>
        <p:nvSpPr>
          <p:cNvPr id="7193" name="Oval 57"/>
          <p:cNvSpPr>
            <a:spLocks noChangeArrowheads="1"/>
          </p:cNvSpPr>
          <p:nvPr/>
        </p:nvSpPr>
        <p:spPr bwMode="auto">
          <a:xfrm>
            <a:off x="169068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4" name="Text Box 59"/>
          <p:cNvSpPr txBox="1">
            <a:spLocks noChangeArrowheads="1"/>
          </p:cNvSpPr>
          <p:nvPr/>
        </p:nvSpPr>
        <p:spPr bwMode="auto">
          <a:xfrm>
            <a:off x="1258888" y="260350"/>
            <a:ext cx="38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?</a:t>
            </a:r>
          </a:p>
        </p:txBody>
      </p:sp>
      <p:sp>
        <p:nvSpPr>
          <p:cNvPr id="7195" name="Rectangle 60"/>
          <p:cNvSpPr>
            <a:spLocks noChangeArrowheads="1"/>
          </p:cNvSpPr>
          <p:nvPr/>
        </p:nvSpPr>
        <p:spPr bwMode="auto">
          <a:xfrm>
            <a:off x="3492500" y="1989138"/>
            <a:ext cx="2232025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6" name="Rectangle 61"/>
          <p:cNvSpPr>
            <a:spLocks noChangeArrowheads="1"/>
          </p:cNvSpPr>
          <p:nvPr/>
        </p:nvSpPr>
        <p:spPr bwMode="auto">
          <a:xfrm>
            <a:off x="3492500" y="4365625"/>
            <a:ext cx="22320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7" name="Oval 62"/>
          <p:cNvSpPr>
            <a:spLocks noChangeArrowheads="1"/>
          </p:cNvSpPr>
          <p:nvPr/>
        </p:nvSpPr>
        <p:spPr bwMode="auto">
          <a:xfrm>
            <a:off x="356393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8" name="Oval 64"/>
          <p:cNvSpPr>
            <a:spLocks noChangeArrowheads="1"/>
          </p:cNvSpPr>
          <p:nvPr/>
        </p:nvSpPr>
        <p:spPr bwMode="auto">
          <a:xfrm>
            <a:off x="3708400" y="28527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99" name="Oval 65"/>
          <p:cNvSpPr>
            <a:spLocks noChangeArrowheads="1"/>
          </p:cNvSpPr>
          <p:nvPr/>
        </p:nvSpPr>
        <p:spPr bwMode="auto">
          <a:xfrm>
            <a:off x="4140200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0" name="Oval 66"/>
          <p:cNvSpPr>
            <a:spLocks noChangeArrowheads="1"/>
          </p:cNvSpPr>
          <p:nvPr/>
        </p:nvSpPr>
        <p:spPr bwMode="auto">
          <a:xfrm>
            <a:off x="514826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1" name="Oval 67"/>
          <p:cNvSpPr>
            <a:spLocks noChangeArrowheads="1"/>
          </p:cNvSpPr>
          <p:nvPr/>
        </p:nvSpPr>
        <p:spPr bwMode="auto">
          <a:xfrm>
            <a:off x="4284663" y="28527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2" name="Oval 68"/>
          <p:cNvSpPr>
            <a:spLocks noChangeArrowheads="1"/>
          </p:cNvSpPr>
          <p:nvPr/>
        </p:nvSpPr>
        <p:spPr bwMode="auto">
          <a:xfrm>
            <a:off x="4716463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3" name="Oval 69"/>
          <p:cNvSpPr>
            <a:spLocks noChangeArrowheads="1"/>
          </p:cNvSpPr>
          <p:nvPr/>
        </p:nvSpPr>
        <p:spPr bwMode="auto">
          <a:xfrm>
            <a:off x="4572000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4" name="Oval 70"/>
          <p:cNvSpPr>
            <a:spLocks noChangeArrowheads="1"/>
          </p:cNvSpPr>
          <p:nvPr/>
        </p:nvSpPr>
        <p:spPr bwMode="auto">
          <a:xfrm>
            <a:off x="4356100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5" name="Oval 71"/>
          <p:cNvSpPr>
            <a:spLocks noChangeArrowheads="1"/>
          </p:cNvSpPr>
          <p:nvPr/>
        </p:nvSpPr>
        <p:spPr bwMode="auto">
          <a:xfrm>
            <a:off x="4860925" y="28527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6" name="Oval 72"/>
          <p:cNvSpPr>
            <a:spLocks noChangeArrowheads="1"/>
          </p:cNvSpPr>
          <p:nvPr/>
        </p:nvSpPr>
        <p:spPr bwMode="auto">
          <a:xfrm>
            <a:off x="5292725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7" name="Oval 73"/>
          <p:cNvSpPr>
            <a:spLocks noChangeArrowheads="1"/>
          </p:cNvSpPr>
          <p:nvPr/>
        </p:nvSpPr>
        <p:spPr bwMode="auto">
          <a:xfrm>
            <a:off x="3995738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8" name="Oval 74"/>
          <p:cNvSpPr>
            <a:spLocks noChangeArrowheads="1"/>
          </p:cNvSpPr>
          <p:nvPr/>
        </p:nvSpPr>
        <p:spPr bwMode="auto">
          <a:xfrm>
            <a:off x="377983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09" name="Oval 75"/>
          <p:cNvSpPr>
            <a:spLocks noChangeArrowheads="1"/>
          </p:cNvSpPr>
          <p:nvPr/>
        </p:nvSpPr>
        <p:spPr bwMode="auto">
          <a:xfrm>
            <a:off x="5437188" y="28527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0" name="Oval 79"/>
          <p:cNvSpPr>
            <a:spLocks noChangeArrowheads="1"/>
          </p:cNvSpPr>
          <p:nvPr/>
        </p:nvSpPr>
        <p:spPr bwMode="auto">
          <a:xfrm>
            <a:off x="3778250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1" name="Oval 81"/>
          <p:cNvSpPr>
            <a:spLocks noChangeArrowheads="1"/>
          </p:cNvSpPr>
          <p:nvPr/>
        </p:nvSpPr>
        <p:spPr bwMode="auto">
          <a:xfrm>
            <a:off x="4572000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2" name="Oval 82"/>
          <p:cNvSpPr>
            <a:spLocks noChangeArrowheads="1"/>
          </p:cNvSpPr>
          <p:nvPr/>
        </p:nvSpPr>
        <p:spPr bwMode="auto">
          <a:xfrm>
            <a:off x="8675688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3" name="Oval 83"/>
          <p:cNvSpPr>
            <a:spLocks noChangeArrowheads="1"/>
          </p:cNvSpPr>
          <p:nvPr/>
        </p:nvSpPr>
        <p:spPr bwMode="auto">
          <a:xfrm>
            <a:off x="5219700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4" name="Oval 91"/>
          <p:cNvSpPr>
            <a:spLocks noChangeArrowheads="1"/>
          </p:cNvSpPr>
          <p:nvPr/>
        </p:nvSpPr>
        <p:spPr bwMode="auto">
          <a:xfrm>
            <a:off x="485933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5" name="Rectangle 92"/>
          <p:cNvSpPr>
            <a:spLocks noChangeArrowheads="1"/>
          </p:cNvSpPr>
          <p:nvPr/>
        </p:nvSpPr>
        <p:spPr bwMode="auto">
          <a:xfrm>
            <a:off x="6589713" y="1989138"/>
            <a:ext cx="2232025" cy="1223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6" name="Rectangle 93"/>
          <p:cNvSpPr>
            <a:spLocks noChangeArrowheads="1"/>
          </p:cNvSpPr>
          <p:nvPr/>
        </p:nvSpPr>
        <p:spPr bwMode="auto">
          <a:xfrm>
            <a:off x="6589713" y="4365625"/>
            <a:ext cx="22320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7" name="Oval 94"/>
          <p:cNvSpPr>
            <a:spLocks noChangeArrowheads="1"/>
          </p:cNvSpPr>
          <p:nvPr/>
        </p:nvSpPr>
        <p:spPr bwMode="auto">
          <a:xfrm>
            <a:off x="3563938" y="29241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8" name="Oval 96"/>
          <p:cNvSpPr>
            <a:spLocks noChangeArrowheads="1"/>
          </p:cNvSpPr>
          <p:nvPr/>
        </p:nvSpPr>
        <p:spPr bwMode="auto">
          <a:xfrm>
            <a:off x="3851275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19" name="Oval 97"/>
          <p:cNvSpPr>
            <a:spLocks noChangeArrowheads="1"/>
          </p:cNvSpPr>
          <p:nvPr/>
        </p:nvSpPr>
        <p:spPr bwMode="auto">
          <a:xfrm>
            <a:off x="4140200" y="29241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0" name="Oval 98"/>
          <p:cNvSpPr>
            <a:spLocks noChangeArrowheads="1"/>
          </p:cNvSpPr>
          <p:nvPr/>
        </p:nvSpPr>
        <p:spPr bwMode="auto">
          <a:xfrm>
            <a:off x="8245475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1" name="Oval 99"/>
          <p:cNvSpPr>
            <a:spLocks noChangeArrowheads="1"/>
          </p:cNvSpPr>
          <p:nvPr/>
        </p:nvSpPr>
        <p:spPr bwMode="auto">
          <a:xfrm>
            <a:off x="442753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2" name="Oval 100"/>
          <p:cNvSpPr>
            <a:spLocks noChangeArrowheads="1"/>
          </p:cNvSpPr>
          <p:nvPr/>
        </p:nvSpPr>
        <p:spPr bwMode="auto">
          <a:xfrm>
            <a:off x="4716463" y="29241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3" name="Oval 101"/>
          <p:cNvSpPr>
            <a:spLocks noChangeArrowheads="1"/>
          </p:cNvSpPr>
          <p:nvPr/>
        </p:nvSpPr>
        <p:spPr bwMode="auto">
          <a:xfrm>
            <a:off x="7669213" y="2997200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4" name="Oval 102"/>
          <p:cNvSpPr>
            <a:spLocks noChangeArrowheads="1"/>
          </p:cNvSpPr>
          <p:nvPr/>
        </p:nvSpPr>
        <p:spPr bwMode="auto">
          <a:xfrm>
            <a:off x="4356100" y="29241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5" name="Oval 103"/>
          <p:cNvSpPr>
            <a:spLocks noChangeArrowheads="1"/>
          </p:cNvSpPr>
          <p:nvPr/>
        </p:nvSpPr>
        <p:spPr bwMode="auto">
          <a:xfrm>
            <a:off x="5003800" y="30686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6" name="Oval 104"/>
          <p:cNvSpPr>
            <a:spLocks noChangeArrowheads="1"/>
          </p:cNvSpPr>
          <p:nvPr/>
        </p:nvSpPr>
        <p:spPr bwMode="auto">
          <a:xfrm>
            <a:off x="5292725" y="29241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7" name="Oval 105"/>
          <p:cNvSpPr>
            <a:spLocks noChangeArrowheads="1"/>
          </p:cNvSpPr>
          <p:nvPr/>
        </p:nvSpPr>
        <p:spPr bwMode="auto">
          <a:xfrm>
            <a:off x="7092950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8" name="Oval 106"/>
          <p:cNvSpPr>
            <a:spLocks noChangeArrowheads="1"/>
          </p:cNvSpPr>
          <p:nvPr/>
        </p:nvSpPr>
        <p:spPr bwMode="auto">
          <a:xfrm>
            <a:off x="3779838" y="29241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29" name="Oval 107"/>
          <p:cNvSpPr>
            <a:spLocks noChangeArrowheads="1"/>
          </p:cNvSpPr>
          <p:nvPr/>
        </p:nvSpPr>
        <p:spPr bwMode="auto">
          <a:xfrm>
            <a:off x="5580063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0" name="Oval 108"/>
          <p:cNvSpPr>
            <a:spLocks noChangeArrowheads="1"/>
          </p:cNvSpPr>
          <p:nvPr/>
        </p:nvSpPr>
        <p:spPr bwMode="auto">
          <a:xfrm>
            <a:off x="6589713" y="45799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1" name="Oval 109"/>
          <p:cNvSpPr>
            <a:spLocks noChangeArrowheads="1"/>
          </p:cNvSpPr>
          <p:nvPr/>
        </p:nvSpPr>
        <p:spPr bwMode="auto">
          <a:xfrm>
            <a:off x="6516688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2" name="Oval 123"/>
          <p:cNvSpPr>
            <a:spLocks noChangeArrowheads="1"/>
          </p:cNvSpPr>
          <p:nvPr/>
        </p:nvSpPr>
        <p:spPr bwMode="auto">
          <a:xfrm>
            <a:off x="4859338" y="29241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3" name="Text Box 124"/>
          <p:cNvSpPr txBox="1">
            <a:spLocks noChangeArrowheads="1"/>
          </p:cNvSpPr>
          <p:nvPr/>
        </p:nvSpPr>
        <p:spPr bwMode="auto">
          <a:xfrm>
            <a:off x="1187450" y="14128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solidFill>
                  <a:srgbClr val="990000"/>
                </a:solidFill>
              </a:rPr>
              <a:t>i</a:t>
            </a:r>
            <a:endParaRPr lang="ru-RU" sz="2400" b="0" i="1">
              <a:solidFill>
                <a:srgbClr val="990000"/>
              </a:solidFill>
            </a:endParaRPr>
          </a:p>
        </p:txBody>
      </p:sp>
      <p:sp>
        <p:nvSpPr>
          <p:cNvPr id="7234" name="Text Box 125"/>
          <p:cNvSpPr txBox="1">
            <a:spLocks noChangeArrowheads="1"/>
          </p:cNvSpPr>
          <p:nvPr/>
        </p:nvSpPr>
        <p:spPr bwMode="auto">
          <a:xfrm>
            <a:off x="4356100" y="1341438"/>
            <a:ext cx="37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solidFill>
                  <a:srgbClr val="990000"/>
                </a:solidFill>
              </a:rPr>
              <a:t>n</a:t>
            </a:r>
            <a:endParaRPr lang="ru-RU" sz="2400" b="0" i="1">
              <a:solidFill>
                <a:srgbClr val="990000"/>
              </a:solidFill>
            </a:endParaRPr>
          </a:p>
        </p:txBody>
      </p:sp>
      <p:sp>
        <p:nvSpPr>
          <p:cNvPr id="7235" name="Text Box 126"/>
          <p:cNvSpPr txBox="1">
            <a:spLocks noChangeArrowheads="1"/>
          </p:cNvSpPr>
          <p:nvPr/>
        </p:nvSpPr>
        <p:spPr bwMode="auto">
          <a:xfrm>
            <a:off x="7451725" y="1341438"/>
            <a:ext cx="37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solidFill>
                  <a:srgbClr val="990000"/>
                </a:solidFill>
              </a:rPr>
              <a:t>p</a:t>
            </a:r>
            <a:endParaRPr lang="ru-RU" sz="2400" b="0" i="1">
              <a:solidFill>
                <a:srgbClr val="990000"/>
              </a:solidFill>
            </a:endParaRPr>
          </a:p>
        </p:txBody>
      </p:sp>
      <p:sp>
        <p:nvSpPr>
          <p:cNvPr id="7236" name="Oval 63"/>
          <p:cNvSpPr>
            <a:spLocks noChangeArrowheads="1"/>
          </p:cNvSpPr>
          <p:nvPr/>
        </p:nvSpPr>
        <p:spPr bwMode="auto">
          <a:xfrm>
            <a:off x="6948488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7" name="Oval 76"/>
          <p:cNvSpPr>
            <a:spLocks noChangeArrowheads="1"/>
          </p:cNvSpPr>
          <p:nvPr/>
        </p:nvSpPr>
        <p:spPr bwMode="auto">
          <a:xfrm>
            <a:off x="6732588" y="46529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8" name="Oval 78"/>
          <p:cNvSpPr>
            <a:spLocks noChangeArrowheads="1"/>
          </p:cNvSpPr>
          <p:nvPr/>
        </p:nvSpPr>
        <p:spPr bwMode="auto">
          <a:xfrm>
            <a:off x="7451725" y="46529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39" name="Oval 80"/>
          <p:cNvSpPr>
            <a:spLocks noChangeArrowheads="1"/>
          </p:cNvSpPr>
          <p:nvPr/>
        </p:nvSpPr>
        <p:spPr bwMode="auto">
          <a:xfrm>
            <a:off x="8243888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0" name="Oval 84"/>
          <p:cNvSpPr>
            <a:spLocks noChangeArrowheads="1"/>
          </p:cNvSpPr>
          <p:nvPr/>
        </p:nvSpPr>
        <p:spPr bwMode="auto">
          <a:xfrm>
            <a:off x="8532813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1" name="Oval 86"/>
          <p:cNvSpPr>
            <a:spLocks noChangeArrowheads="1"/>
          </p:cNvSpPr>
          <p:nvPr/>
        </p:nvSpPr>
        <p:spPr bwMode="auto">
          <a:xfrm>
            <a:off x="7237413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2" name="Oval 89"/>
          <p:cNvSpPr>
            <a:spLocks noChangeArrowheads="1"/>
          </p:cNvSpPr>
          <p:nvPr/>
        </p:nvSpPr>
        <p:spPr bwMode="auto">
          <a:xfrm>
            <a:off x="8245475" y="45815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3" name="Oval 95"/>
          <p:cNvSpPr>
            <a:spLocks noChangeArrowheads="1"/>
          </p:cNvSpPr>
          <p:nvPr/>
        </p:nvSpPr>
        <p:spPr bwMode="auto">
          <a:xfrm>
            <a:off x="6805613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4" name="Oval 110"/>
          <p:cNvSpPr>
            <a:spLocks noChangeArrowheads="1"/>
          </p:cNvSpPr>
          <p:nvPr/>
        </p:nvSpPr>
        <p:spPr bwMode="auto">
          <a:xfrm>
            <a:off x="7308850" y="45799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5" name="Oval 111"/>
          <p:cNvSpPr>
            <a:spLocks noChangeArrowheads="1"/>
          </p:cNvSpPr>
          <p:nvPr/>
        </p:nvSpPr>
        <p:spPr bwMode="auto">
          <a:xfrm>
            <a:off x="6875463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6" name="Oval 112"/>
          <p:cNvSpPr>
            <a:spLocks noChangeArrowheads="1"/>
          </p:cNvSpPr>
          <p:nvPr/>
        </p:nvSpPr>
        <p:spPr bwMode="auto">
          <a:xfrm>
            <a:off x="8101013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7" name="Oval 113"/>
          <p:cNvSpPr>
            <a:spLocks noChangeArrowheads="1"/>
          </p:cNvSpPr>
          <p:nvPr/>
        </p:nvSpPr>
        <p:spPr bwMode="auto">
          <a:xfrm>
            <a:off x="7235825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8" name="Oval 114"/>
          <p:cNvSpPr>
            <a:spLocks noChangeArrowheads="1"/>
          </p:cNvSpPr>
          <p:nvPr/>
        </p:nvSpPr>
        <p:spPr bwMode="auto">
          <a:xfrm>
            <a:off x="8532813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49" name="Oval 116"/>
          <p:cNvSpPr>
            <a:spLocks noChangeArrowheads="1"/>
          </p:cNvSpPr>
          <p:nvPr/>
        </p:nvSpPr>
        <p:spPr bwMode="auto">
          <a:xfrm>
            <a:off x="8389938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0" name="Oval 118"/>
          <p:cNvSpPr>
            <a:spLocks noChangeArrowheads="1"/>
          </p:cNvSpPr>
          <p:nvPr/>
        </p:nvSpPr>
        <p:spPr bwMode="auto">
          <a:xfrm>
            <a:off x="7094538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1" name="Oval 119"/>
          <p:cNvSpPr>
            <a:spLocks noChangeArrowheads="1"/>
          </p:cNvSpPr>
          <p:nvPr/>
        </p:nvSpPr>
        <p:spPr bwMode="auto">
          <a:xfrm>
            <a:off x="8243888" y="4365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2" name="Oval 120"/>
          <p:cNvSpPr>
            <a:spLocks noChangeArrowheads="1"/>
          </p:cNvSpPr>
          <p:nvPr/>
        </p:nvSpPr>
        <p:spPr bwMode="auto">
          <a:xfrm>
            <a:off x="7453313" y="45085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3" name="Oval 121"/>
          <p:cNvSpPr>
            <a:spLocks noChangeArrowheads="1"/>
          </p:cNvSpPr>
          <p:nvPr/>
        </p:nvSpPr>
        <p:spPr bwMode="auto">
          <a:xfrm>
            <a:off x="8604250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4" name="Oval 77"/>
          <p:cNvSpPr>
            <a:spLocks noChangeArrowheads="1"/>
          </p:cNvSpPr>
          <p:nvPr/>
        </p:nvSpPr>
        <p:spPr bwMode="auto">
          <a:xfrm>
            <a:off x="7667625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5" name="Oval 85"/>
          <p:cNvSpPr>
            <a:spLocks noChangeArrowheads="1"/>
          </p:cNvSpPr>
          <p:nvPr/>
        </p:nvSpPr>
        <p:spPr bwMode="auto">
          <a:xfrm>
            <a:off x="7597775" y="45799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6" name="Oval 87"/>
          <p:cNvSpPr>
            <a:spLocks noChangeArrowheads="1"/>
          </p:cNvSpPr>
          <p:nvPr/>
        </p:nvSpPr>
        <p:spPr bwMode="auto">
          <a:xfrm>
            <a:off x="7885113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7" name="Oval 88"/>
          <p:cNvSpPr>
            <a:spLocks noChangeArrowheads="1"/>
          </p:cNvSpPr>
          <p:nvPr/>
        </p:nvSpPr>
        <p:spPr bwMode="auto">
          <a:xfrm>
            <a:off x="7596188" y="4581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8" name="Oval 90"/>
          <p:cNvSpPr>
            <a:spLocks noChangeArrowheads="1"/>
          </p:cNvSpPr>
          <p:nvPr/>
        </p:nvSpPr>
        <p:spPr bwMode="auto">
          <a:xfrm>
            <a:off x="7956550" y="45815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59" name="Oval 115"/>
          <p:cNvSpPr>
            <a:spLocks noChangeArrowheads="1"/>
          </p:cNvSpPr>
          <p:nvPr/>
        </p:nvSpPr>
        <p:spPr bwMode="auto">
          <a:xfrm>
            <a:off x="7524750" y="43656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60" name="Oval 117"/>
          <p:cNvSpPr>
            <a:spLocks noChangeArrowheads="1"/>
          </p:cNvSpPr>
          <p:nvPr/>
        </p:nvSpPr>
        <p:spPr bwMode="auto">
          <a:xfrm>
            <a:off x="7956550" y="436403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61" name="Oval 122"/>
          <p:cNvSpPr>
            <a:spLocks noChangeArrowheads="1"/>
          </p:cNvSpPr>
          <p:nvPr/>
        </p:nvSpPr>
        <p:spPr bwMode="auto">
          <a:xfrm>
            <a:off x="7813675" y="4508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62" name="Text Box 127"/>
          <p:cNvSpPr txBox="1">
            <a:spLocks noChangeArrowheads="1"/>
          </p:cNvSpPr>
          <p:nvPr/>
        </p:nvSpPr>
        <p:spPr bwMode="auto">
          <a:xfrm>
            <a:off x="250825" y="5676900"/>
            <a:ext cx="230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мало электронов</a:t>
            </a:r>
          </a:p>
          <a:p>
            <a:r>
              <a:rPr lang="ru-RU" b="0"/>
              <a:t>мало дырок</a:t>
            </a:r>
          </a:p>
        </p:txBody>
      </p:sp>
      <p:sp>
        <p:nvSpPr>
          <p:cNvPr id="7263" name="Text Box 128"/>
          <p:cNvSpPr txBox="1">
            <a:spLocks noChangeArrowheads="1"/>
          </p:cNvSpPr>
          <p:nvPr/>
        </p:nvSpPr>
        <p:spPr bwMode="auto">
          <a:xfrm>
            <a:off x="3492500" y="5661025"/>
            <a:ext cx="244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много электронов</a:t>
            </a:r>
          </a:p>
          <a:p>
            <a:r>
              <a:rPr lang="ru-RU" b="0"/>
              <a:t>мало дырок</a:t>
            </a:r>
          </a:p>
        </p:txBody>
      </p:sp>
      <p:sp>
        <p:nvSpPr>
          <p:cNvPr id="7264" name="Text Box 129"/>
          <p:cNvSpPr txBox="1">
            <a:spLocks noChangeArrowheads="1"/>
          </p:cNvSpPr>
          <p:nvPr/>
        </p:nvSpPr>
        <p:spPr bwMode="auto">
          <a:xfrm>
            <a:off x="6588125" y="5661025"/>
            <a:ext cx="244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мало электронов</a:t>
            </a:r>
          </a:p>
          <a:p>
            <a:r>
              <a:rPr lang="ru-RU" b="0"/>
              <a:t>много дырок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7610475" y="3101975"/>
            <a:ext cx="1036638" cy="965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407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8408" name="Text Box 3"/>
          <p:cNvSpPr txBox="1">
            <a:spLocks noChangeArrowheads="1"/>
          </p:cNvSpPr>
          <p:nvPr/>
        </p:nvSpPr>
        <p:spPr bwMode="auto">
          <a:xfrm>
            <a:off x="2703513" y="325438"/>
            <a:ext cx="3736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Эффективность вывода</a:t>
            </a:r>
          </a:p>
        </p:txBody>
      </p:sp>
      <p:sp>
        <p:nvSpPr>
          <p:cNvPr id="58409" name="TextBox 2"/>
          <p:cNvSpPr txBox="1">
            <a:spLocks noChangeArrowheads="1"/>
          </p:cNvSpPr>
          <p:nvPr/>
        </p:nvSpPr>
        <p:spPr bwMode="auto">
          <a:xfrm>
            <a:off x="611188" y="1052513"/>
            <a:ext cx="806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0"/>
              <a:t>Свет из </a:t>
            </a:r>
            <a:r>
              <a:rPr lang="en-US" b="0" i="1"/>
              <a:t>pn</a:t>
            </a:r>
            <a:r>
              <a:rPr lang="en-US" b="0"/>
              <a:t>-</a:t>
            </a:r>
            <a:r>
              <a:rPr lang="ru-RU" b="0"/>
              <a:t>перехода излучается равномерно во всех направлениях. Однако из-за прохождения через границу, в свободном пространстве распределение уже иное:</a:t>
            </a:r>
          </a:p>
        </p:txBody>
      </p:sp>
      <p:pic>
        <p:nvPicPr>
          <p:cNvPr id="58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636838"/>
            <a:ext cx="25923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11" name="TextBox 3"/>
          <p:cNvSpPr txBox="1">
            <a:spLocks noChangeArrowheads="1"/>
          </p:cNvSpPr>
          <p:nvPr/>
        </p:nvSpPr>
        <p:spPr bwMode="auto">
          <a:xfrm>
            <a:off x="3694113" y="2420938"/>
            <a:ext cx="53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А: </a:t>
            </a:r>
            <a:endParaRPr lang="ru-RU" b="0"/>
          </a:p>
        </p:txBody>
      </p:sp>
      <p:graphicFrame>
        <p:nvGraphicFramePr>
          <p:cNvPr id="58403" name="Object 35"/>
          <p:cNvGraphicFramePr>
            <a:graphicFrameLocks noChangeAspect="1"/>
          </p:cNvGraphicFramePr>
          <p:nvPr/>
        </p:nvGraphicFramePr>
        <p:xfrm>
          <a:off x="5386388" y="2924175"/>
          <a:ext cx="1054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2" name="Equation" r:id="rId4" imgW="1054080" imgH="368280" progId="Equation.DSMT4">
                  <p:embed/>
                </p:oleObj>
              </mc:Choice>
              <mc:Fallback>
                <p:oleObj name="Equation" r:id="rId4" imgW="1054080" imgH="368280" progId="Equation.DSMT4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8" y="2924175"/>
                        <a:ext cx="10541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12" name="Прямоугольник 6"/>
          <p:cNvSpPr>
            <a:spLocks noChangeArrowheads="1"/>
          </p:cNvSpPr>
          <p:nvPr/>
        </p:nvSpPr>
        <p:spPr bwMode="auto">
          <a:xfrm>
            <a:off x="3698875" y="2917825"/>
            <a:ext cx="1527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затухание:</a:t>
            </a:r>
            <a:endParaRPr lang="ru-RU"/>
          </a:p>
        </p:txBody>
      </p:sp>
      <p:graphicFrame>
        <p:nvGraphicFramePr>
          <p:cNvPr id="58404" name="Object 36"/>
          <p:cNvGraphicFramePr>
            <a:graphicFrameLocks noChangeAspect="1"/>
          </p:cNvGraphicFramePr>
          <p:nvPr/>
        </p:nvGraphicFramePr>
        <p:xfrm>
          <a:off x="6742113" y="3257550"/>
          <a:ext cx="19050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3" name="Equation" r:id="rId6" imgW="1904760" imgH="698400" progId="Equation.DSMT4">
                  <p:embed/>
                </p:oleObj>
              </mc:Choice>
              <mc:Fallback>
                <p:oleObj name="Equation" r:id="rId6" imgW="1904760" imgH="698400" progId="Equation.DSMT4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3" y="3257550"/>
                        <a:ext cx="19050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13" name="Прямоугольник 11"/>
          <p:cNvSpPr>
            <a:spLocks noChangeArrowheads="1"/>
          </p:cNvSpPr>
          <p:nvPr/>
        </p:nvSpPr>
        <p:spPr bwMode="auto">
          <a:xfrm>
            <a:off x="3714750" y="3422650"/>
            <a:ext cx="2913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частичное отражения:</a:t>
            </a:r>
            <a:endParaRPr lang="ru-RU"/>
          </a:p>
        </p:txBody>
      </p:sp>
      <p:sp>
        <p:nvSpPr>
          <p:cNvPr id="58414" name="TextBox 7"/>
          <p:cNvSpPr txBox="1">
            <a:spLocks noChangeArrowheads="1"/>
          </p:cNvSpPr>
          <p:nvPr/>
        </p:nvSpPr>
        <p:spPr bwMode="auto">
          <a:xfrm>
            <a:off x="3714750" y="3883025"/>
            <a:ext cx="935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GaAs:</a:t>
            </a:r>
            <a:endParaRPr lang="ru-RU"/>
          </a:p>
        </p:txBody>
      </p:sp>
      <p:sp>
        <p:nvSpPr>
          <p:cNvPr id="58415" name="Прямоугольник 13"/>
          <p:cNvSpPr>
            <a:spLocks noChangeArrowheads="1"/>
          </p:cNvSpPr>
          <p:nvPr/>
        </p:nvSpPr>
        <p:spPr bwMode="auto">
          <a:xfrm>
            <a:off x="3786188" y="4365625"/>
            <a:ext cx="1062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>
                <a:solidFill>
                  <a:srgbClr val="000000"/>
                </a:solidFill>
              </a:rPr>
              <a:t>n</a:t>
            </a:r>
            <a:r>
              <a:rPr lang="en-US" b="0">
                <a:solidFill>
                  <a:srgbClr val="000000"/>
                </a:solidFill>
              </a:rPr>
              <a:t> = 3.6</a:t>
            </a:r>
            <a:endParaRPr lang="ru-RU"/>
          </a:p>
        </p:txBody>
      </p:sp>
      <p:graphicFrame>
        <p:nvGraphicFramePr>
          <p:cNvPr id="58405" name="Object 37"/>
          <p:cNvGraphicFramePr>
            <a:graphicFrameLocks noChangeAspect="1"/>
          </p:cNvGraphicFramePr>
          <p:nvPr/>
        </p:nvGraphicFramePr>
        <p:xfrm>
          <a:off x="4879975" y="4448175"/>
          <a:ext cx="292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Equation" r:id="rId8" imgW="291960" imgH="203040" progId="Equation.DSMT4">
                  <p:embed/>
                </p:oleObj>
              </mc:Choice>
              <mc:Fallback>
                <p:oleObj name="Equation" r:id="rId8" imgW="291960" imgH="203040" progId="Equation.DSMT4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4448175"/>
                        <a:ext cx="2921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16" name="Прямоугольник 15"/>
          <p:cNvSpPr>
            <a:spLocks noChangeArrowheads="1"/>
          </p:cNvSpPr>
          <p:nvPr/>
        </p:nvSpPr>
        <p:spPr bwMode="auto">
          <a:xfrm>
            <a:off x="5195888" y="4365625"/>
            <a:ext cx="1350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ru-RU" b="0" baseline="-2500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2</a:t>
            </a:r>
            <a:r>
              <a:rPr lang="en-US" b="0">
                <a:solidFill>
                  <a:srgbClr val="000000"/>
                </a:solidFill>
              </a:rPr>
              <a:t> = 0,68</a:t>
            </a: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65563" y="5703888"/>
            <a:ext cx="1412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 err="1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b="0" dirty="0">
                <a:solidFill>
                  <a:prstClr val="black"/>
                </a:solidFill>
              </a:rPr>
              <a:t> = </a:t>
            </a:r>
            <a:r>
              <a:rPr lang="en-US" b="0" dirty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>
                <a:solidFill>
                  <a:prstClr val="black"/>
                </a:solidFill>
                <a:latin typeface="Arial" pitchFamily="34" charset="0"/>
              </a:rPr>
              <a:t>1</a:t>
            </a:r>
            <a:r>
              <a:rPr lang="en-US" b="0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58418" name="Прямоугольник 8"/>
          <p:cNvSpPr>
            <a:spLocks noChangeArrowheads="1"/>
          </p:cNvSpPr>
          <p:nvPr/>
        </p:nvSpPr>
        <p:spPr bwMode="auto">
          <a:xfrm>
            <a:off x="3859213" y="4956175"/>
            <a:ext cx="4816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Эффективность вывода</a:t>
            </a:r>
            <a:r>
              <a:rPr lang="en-US" b="0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при нормальном выходе:</a:t>
            </a: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8064500" y="4067175"/>
            <a:ext cx="10795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420" name="Прямоугольник 19"/>
          <p:cNvSpPr>
            <a:spLocks noChangeArrowheads="1"/>
          </p:cNvSpPr>
          <p:nvPr/>
        </p:nvSpPr>
        <p:spPr bwMode="auto">
          <a:xfrm>
            <a:off x="7820025" y="4384675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|</a:t>
            </a:r>
            <a:r>
              <a:rPr lang="en-US" b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b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|</a:t>
            </a:r>
            <a:r>
              <a:rPr lang="en-US" b="0" baseline="3000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2</a:t>
            </a:r>
            <a:endParaRPr lang="ru-RU" baseline="30000"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28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59429" name="Text Box 3"/>
          <p:cNvSpPr txBox="1">
            <a:spLocks noChangeArrowheads="1"/>
          </p:cNvSpPr>
          <p:nvPr/>
        </p:nvSpPr>
        <p:spPr bwMode="auto">
          <a:xfrm>
            <a:off x="2703513" y="325438"/>
            <a:ext cx="3736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Эффективность вывода</a:t>
            </a:r>
          </a:p>
        </p:txBody>
      </p:sp>
      <p:pic>
        <p:nvPicPr>
          <p:cNvPr id="594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636838"/>
            <a:ext cx="25923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31" name="TextBox 3"/>
          <p:cNvSpPr txBox="1">
            <a:spLocks noChangeArrowheads="1"/>
          </p:cNvSpPr>
          <p:nvPr/>
        </p:nvSpPr>
        <p:spPr bwMode="auto">
          <a:xfrm>
            <a:off x="3694113" y="2420938"/>
            <a:ext cx="53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/>
              <a:t>В</a:t>
            </a:r>
            <a:r>
              <a:rPr lang="ru-RU"/>
              <a:t>: </a:t>
            </a:r>
            <a:endParaRPr lang="ru-RU" b="0"/>
          </a:p>
        </p:txBody>
      </p:sp>
      <p:graphicFrame>
        <p:nvGraphicFramePr>
          <p:cNvPr id="59425" name="Object 33"/>
          <p:cNvGraphicFramePr>
            <a:graphicFrameLocks noChangeAspect="1"/>
          </p:cNvGraphicFramePr>
          <p:nvPr/>
        </p:nvGraphicFramePr>
        <p:xfrm>
          <a:off x="5278438" y="2919413"/>
          <a:ext cx="1917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4" name="Equation" r:id="rId4" imgW="1917360" imgH="368280" progId="Equation.DSMT4">
                  <p:embed/>
                </p:oleObj>
              </mc:Choice>
              <mc:Fallback>
                <p:oleObj name="Equation" r:id="rId4" imgW="1917360" imgH="368280" progId="Equation.DSMT4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919413"/>
                        <a:ext cx="1917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32" name="Прямоугольник 6"/>
          <p:cNvSpPr>
            <a:spLocks noChangeArrowheads="1"/>
          </p:cNvSpPr>
          <p:nvPr/>
        </p:nvSpPr>
        <p:spPr bwMode="auto">
          <a:xfrm>
            <a:off x="3698875" y="2917825"/>
            <a:ext cx="1527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затухание:</a:t>
            </a:r>
            <a:endParaRPr lang="ru-RU"/>
          </a:p>
        </p:txBody>
      </p:sp>
      <p:graphicFrame>
        <p:nvGraphicFramePr>
          <p:cNvPr id="59426" name="Object 34"/>
          <p:cNvGraphicFramePr>
            <a:graphicFrameLocks noChangeAspect="1"/>
          </p:cNvGraphicFramePr>
          <p:nvPr/>
        </p:nvGraphicFramePr>
        <p:xfrm>
          <a:off x="7040563" y="3384550"/>
          <a:ext cx="1308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name="Equation" r:id="rId6" imgW="1307880" imgH="444240" progId="Equation.DSMT4">
                  <p:embed/>
                </p:oleObj>
              </mc:Choice>
              <mc:Fallback>
                <p:oleObj name="Equation" r:id="rId6" imgW="1307880" imgH="444240" progId="Equation.DSMT4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563" y="3384550"/>
                        <a:ext cx="13081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33" name="Прямоугольник 11"/>
          <p:cNvSpPr>
            <a:spLocks noChangeArrowheads="1"/>
          </p:cNvSpPr>
          <p:nvPr/>
        </p:nvSpPr>
        <p:spPr bwMode="auto">
          <a:xfrm>
            <a:off x="3714750" y="3422650"/>
            <a:ext cx="2913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частичное отражения:</a:t>
            </a: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76675" y="4625975"/>
            <a:ext cx="1412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 err="1">
                <a:solidFill>
                  <a:prstClr val="black"/>
                </a:solidFill>
                <a:latin typeface="Symbol" pitchFamily="18" charset="2"/>
              </a:rPr>
              <a:t>A</a:t>
            </a:r>
            <a:r>
              <a:rPr lang="en-US" b="0" dirty="0">
                <a:solidFill>
                  <a:prstClr val="black"/>
                </a:solidFill>
              </a:rPr>
              <a:t> = </a:t>
            </a:r>
            <a:r>
              <a:rPr lang="en-US" b="0" dirty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>
                <a:solidFill>
                  <a:prstClr val="black"/>
                </a:solidFill>
                <a:latin typeface="Arial" pitchFamily="34" charset="0"/>
              </a:rPr>
              <a:t>1</a:t>
            </a:r>
            <a:r>
              <a:rPr lang="en-US" b="0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  <a:latin typeface="Symbol" pitchFamily="18" charset="2"/>
              </a:rPr>
              <a:t>h</a:t>
            </a:r>
            <a:r>
              <a:rPr lang="en-US" b="0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59435" name="Прямоугольник 8"/>
          <p:cNvSpPr>
            <a:spLocks noChangeArrowheads="1"/>
          </p:cNvSpPr>
          <p:nvPr/>
        </p:nvSpPr>
        <p:spPr bwMode="auto">
          <a:xfrm>
            <a:off x="6627813" y="4225925"/>
            <a:ext cx="21526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0">
                <a:solidFill>
                  <a:srgbClr val="000000"/>
                </a:solidFill>
              </a:rPr>
              <a:t>зависит от угла и от поляризации</a:t>
            </a:r>
            <a:endParaRPr lang="ru-RU" sz="1600"/>
          </a:p>
        </p:txBody>
      </p:sp>
      <p:graphicFrame>
        <p:nvGraphicFramePr>
          <p:cNvPr id="59427" name="Object 35"/>
          <p:cNvGraphicFramePr>
            <a:graphicFrameLocks noChangeAspect="1"/>
          </p:cNvGraphicFramePr>
          <p:nvPr/>
        </p:nvGraphicFramePr>
        <p:xfrm>
          <a:off x="4976813" y="2433638"/>
          <a:ext cx="736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6" name="Equation" r:id="rId8" imgW="736560" imgH="342720" progId="Equation.DSMT4">
                  <p:embed/>
                </p:oleObj>
              </mc:Choice>
              <mc:Fallback>
                <p:oleObj name="Equation" r:id="rId8" imgW="736560" imgH="342720" progId="Equation.DSMT4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813" y="2433638"/>
                        <a:ext cx="736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8027988" y="3883025"/>
            <a:ext cx="73025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37" name="Прямоугольник 19"/>
          <p:cNvSpPr>
            <a:spLocks noChangeArrowheads="1"/>
          </p:cNvSpPr>
          <p:nvPr/>
        </p:nvSpPr>
        <p:spPr bwMode="auto">
          <a:xfrm>
            <a:off x="3789363" y="4267200"/>
            <a:ext cx="2352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формула прежняя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7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1458" name="Text Box 3"/>
          <p:cNvSpPr txBox="1">
            <a:spLocks noChangeArrowheads="1"/>
          </p:cNvSpPr>
          <p:nvPr/>
        </p:nvSpPr>
        <p:spPr bwMode="auto">
          <a:xfrm>
            <a:off x="2703513" y="325438"/>
            <a:ext cx="3736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Эффективность вывода</a:t>
            </a:r>
          </a:p>
        </p:txBody>
      </p:sp>
      <p:pic>
        <p:nvPicPr>
          <p:cNvPr id="61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636838"/>
            <a:ext cx="25923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0" name="TextBox 3"/>
          <p:cNvSpPr txBox="1">
            <a:spLocks noChangeArrowheads="1"/>
          </p:cNvSpPr>
          <p:nvPr/>
        </p:nvSpPr>
        <p:spPr bwMode="auto">
          <a:xfrm>
            <a:off x="3694113" y="2420938"/>
            <a:ext cx="53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/>
              <a:t>С</a:t>
            </a:r>
            <a:r>
              <a:rPr lang="ru-RU"/>
              <a:t>: </a:t>
            </a:r>
            <a:endParaRPr lang="ru-RU" b="0"/>
          </a:p>
        </p:txBody>
      </p:sp>
      <p:graphicFrame>
        <p:nvGraphicFramePr>
          <p:cNvPr id="61455" name="Object 15"/>
          <p:cNvGraphicFramePr>
            <a:graphicFrameLocks noChangeAspect="1"/>
          </p:cNvGraphicFramePr>
          <p:nvPr/>
        </p:nvGraphicFramePr>
        <p:xfrm>
          <a:off x="5278438" y="2919413"/>
          <a:ext cx="1917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Equation" r:id="rId4" imgW="1917360" imgH="368280" progId="Equation.DSMT4">
                  <p:embed/>
                </p:oleObj>
              </mc:Choice>
              <mc:Fallback>
                <p:oleObj name="Equation" r:id="rId4" imgW="1917360" imgH="3682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919413"/>
                        <a:ext cx="19177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1" name="Прямоугольник 6"/>
          <p:cNvSpPr>
            <a:spLocks noChangeArrowheads="1"/>
          </p:cNvSpPr>
          <p:nvPr/>
        </p:nvSpPr>
        <p:spPr bwMode="auto">
          <a:xfrm>
            <a:off x="3698875" y="2917825"/>
            <a:ext cx="1527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</a:rPr>
              <a:t>затухание:</a:t>
            </a:r>
            <a:endParaRPr lang="ru-RU"/>
          </a:p>
        </p:txBody>
      </p:sp>
      <p:graphicFrame>
        <p:nvGraphicFramePr>
          <p:cNvPr id="61456" name="Object 16"/>
          <p:cNvGraphicFramePr>
            <a:graphicFrameLocks noChangeAspect="1"/>
          </p:cNvGraphicFramePr>
          <p:nvPr/>
        </p:nvGraphicFramePr>
        <p:xfrm>
          <a:off x="4229100" y="2281238"/>
          <a:ext cx="2273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Equation" r:id="rId6" imgW="2273040" imgH="711000" progId="Equation.DSMT4">
                  <p:embed/>
                </p:oleObj>
              </mc:Choice>
              <mc:Fallback>
                <p:oleObj name="Equation" r:id="rId6" imgW="2273040" imgH="7110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2281238"/>
                        <a:ext cx="22733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2" name="TextBox 1"/>
          <p:cNvSpPr txBox="1">
            <a:spLocks noChangeArrowheads="1"/>
          </p:cNvSpPr>
          <p:nvPr/>
        </p:nvSpPr>
        <p:spPr bwMode="auto">
          <a:xfrm>
            <a:off x="3694113" y="3716338"/>
            <a:ext cx="4362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Полное внутреннее отражение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6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0487" name="Text Box 3"/>
          <p:cNvSpPr txBox="1">
            <a:spLocks noChangeArrowheads="1"/>
          </p:cNvSpPr>
          <p:nvPr/>
        </p:nvSpPr>
        <p:spPr bwMode="auto">
          <a:xfrm>
            <a:off x="2703513" y="325438"/>
            <a:ext cx="3736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Эффективность вывода</a:t>
            </a:r>
          </a:p>
        </p:txBody>
      </p:sp>
      <p:pic>
        <p:nvPicPr>
          <p:cNvPr id="604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2592388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79" name="Object 63"/>
          <p:cNvGraphicFramePr>
            <a:graphicFrameLocks noChangeAspect="1"/>
          </p:cNvGraphicFramePr>
          <p:nvPr/>
        </p:nvGraphicFramePr>
        <p:xfrm>
          <a:off x="3233738" y="1350963"/>
          <a:ext cx="542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0" name="Equation" r:id="rId4" imgW="5422680" imgH="939600" progId="Equation.DSMT4">
                  <p:embed/>
                </p:oleObj>
              </mc:Choice>
              <mc:Fallback>
                <p:oleObj name="Equation" r:id="rId4" imgW="5422680" imgH="93960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1350963"/>
                        <a:ext cx="542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80" name="Object 64"/>
          <p:cNvGraphicFramePr>
            <a:graphicFrameLocks noChangeAspect="1"/>
          </p:cNvGraphicFramePr>
          <p:nvPr/>
        </p:nvGraphicFramePr>
        <p:xfrm>
          <a:off x="5732463" y="2389188"/>
          <a:ext cx="660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1" name="Equation" r:id="rId6" imgW="660240" imgH="355320" progId="Equation.DSMT4">
                  <p:embed/>
                </p:oleObj>
              </mc:Choice>
              <mc:Fallback>
                <p:oleObj name="Equation" r:id="rId6" imgW="660240" imgH="355320" progId="Equation.DSMT4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2389188"/>
                        <a:ext cx="660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89" name="TextBox 2"/>
          <p:cNvSpPr txBox="1">
            <a:spLocks noChangeArrowheads="1"/>
          </p:cNvSpPr>
          <p:nvPr/>
        </p:nvSpPr>
        <p:spPr bwMode="auto">
          <a:xfrm>
            <a:off x="3233738" y="981075"/>
            <a:ext cx="282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Полезная площадь:</a:t>
            </a:r>
          </a:p>
        </p:txBody>
      </p:sp>
      <p:sp>
        <p:nvSpPr>
          <p:cNvPr id="60490" name="TextBox 22"/>
          <p:cNvSpPr txBox="1">
            <a:spLocks noChangeArrowheads="1"/>
          </p:cNvSpPr>
          <p:nvPr/>
        </p:nvSpPr>
        <p:spPr bwMode="auto">
          <a:xfrm>
            <a:off x="3233738" y="2401888"/>
            <a:ext cx="2444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Общая площадь:</a:t>
            </a:r>
          </a:p>
        </p:txBody>
      </p:sp>
      <p:sp>
        <p:nvSpPr>
          <p:cNvPr id="60491" name="TextBox 23"/>
          <p:cNvSpPr txBox="1">
            <a:spLocks noChangeArrowheads="1"/>
          </p:cNvSpPr>
          <p:nvPr/>
        </p:nvSpPr>
        <p:spPr bwMode="auto">
          <a:xfrm>
            <a:off x="3265488" y="2998788"/>
            <a:ext cx="3128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Отношение                :</a:t>
            </a:r>
          </a:p>
        </p:txBody>
      </p:sp>
      <p:graphicFrame>
        <p:nvGraphicFramePr>
          <p:cNvPr id="60481" name="Object 65"/>
          <p:cNvGraphicFramePr>
            <a:graphicFrameLocks noChangeAspect="1"/>
          </p:cNvGraphicFramePr>
          <p:nvPr/>
        </p:nvGraphicFramePr>
        <p:xfrm>
          <a:off x="5003800" y="2998788"/>
          <a:ext cx="1206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2" name="Equation" r:id="rId8" imgW="1206360" imgH="393480" progId="Equation.DSMT4">
                  <p:embed/>
                </p:oleObj>
              </mc:Choice>
              <mc:Fallback>
                <p:oleObj name="Equation" r:id="rId8" imgW="1206360" imgH="393480" progId="Equation.DSMT4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998788"/>
                        <a:ext cx="12065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82" name="Object 66"/>
          <p:cNvGraphicFramePr>
            <a:graphicFrameLocks noChangeAspect="1"/>
          </p:cNvGraphicFramePr>
          <p:nvPr/>
        </p:nvGraphicFramePr>
        <p:xfrm>
          <a:off x="4059238" y="4476750"/>
          <a:ext cx="3238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3" name="Equation" r:id="rId10" imgW="3238200" imgH="406080" progId="Equation.DSMT4">
                  <p:embed/>
                </p:oleObj>
              </mc:Choice>
              <mc:Fallback>
                <p:oleObj name="Equation" r:id="rId10" imgW="3238200" imgH="406080" progId="Equation.DSMT4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8" y="4476750"/>
                        <a:ext cx="32385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92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275" y="4262438"/>
            <a:ext cx="3744913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483" name="Object 67"/>
          <p:cNvGraphicFramePr>
            <a:graphicFrameLocks noChangeAspect="1"/>
          </p:cNvGraphicFramePr>
          <p:nvPr/>
        </p:nvGraphicFramePr>
        <p:xfrm>
          <a:off x="2293938" y="3644900"/>
          <a:ext cx="6769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4" name="Equation" r:id="rId13" imgW="6769080" imgH="736560" progId="Equation.DSMT4">
                  <p:embed/>
                </p:oleObj>
              </mc:Choice>
              <mc:Fallback>
                <p:oleObj name="Equation" r:id="rId13" imgW="6769080" imgH="736560" progId="Equation.DSMT4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3644900"/>
                        <a:ext cx="67691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84" name="Object 68"/>
          <p:cNvGraphicFramePr>
            <a:graphicFrameLocks noChangeAspect="1"/>
          </p:cNvGraphicFramePr>
          <p:nvPr/>
        </p:nvGraphicFramePr>
        <p:xfrm>
          <a:off x="4064000" y="5541963"/>
          <a:ext cx="4660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5" name="Equation" r:id="rId15" imgW="4660560" imgH="469800" progId="Equation.DSMT4">
                  <p:embed/>
                </p:oleObj>
              </mc:Choice>
              <mc:Fallback>
                <p:oleObj name="Equation" r:id="rId15" imgW="4660560" imgH="469800" progId="Equation.DSMT4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5541963"/>
                        <a:ext cx="46609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93" name="TextBox 29"/>
          <p:cNvSpPr txBox="1">
            <a:spLocks noChangeArrowheads="1"/>
          </p:cNvSpPr>
          <p:nvPr/>
        </p:nvSpPr>
        <p:spPr bwMode="auto">
          <a:xfrm>
            <a:off x="4095750" y="5013325"/>
            <a:ext cx="5027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Для параллелепипеда при условии:</a:t>
            </a:r>
          </a:p>
        </p:txBody>
      </p:sp>
      <p:graphicFrame>
        <p:nvGraphicFramePr>
          <p:cNvPr id="60485" name="Object 69"/>
          <p:cNvGraphicFramePr>
            <a:graphicFrameLocks noChangeAspect="1"/>
          </p:cNvGraphicFramePr>
          <p:nvPr/>
        </p:nvGraphicFramePr>
        <p:xfrm>
          <a:off x="3468688" y="6284913"/>
          <a:ext cx="317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6" name="Equation" r:id="rId17" imgW="317160" imgH="406080" progId="Equation.DSMT4">
                  <p:embed/>
                </p:oleObj>
              </mc:Choice>
              <mc:Fallback>
                <p:oleObj name="Equation" r:id="rId17" imgW="317160" imgH="406080" progId="Equation.DSMT4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88" y="6284913"/>
                        <a:ext cx="3175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94" name="TextBox 31"/>
          <p:cNvSpPr txBox="1">
            <a:spLocks noChangeArrowheads="1"/>
          </p:cNvSpPr>
          <p:nvPr/>
        </p:nvSpPr>
        <p:spPr bwMode="auto">
          <a:xfrm>
            <a:off x="4075113" y="6165850"/>
            <a:ext cx="5045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может быть больше, чем заявлено</a:t>
            </a:r>
          </a:p>
          <a:p>
            <a:r>
              <a:rPr lang="ru-RU"/>
              <a:t>за счет абсорбции и переизлучения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2703513" y="325438"/>
            <a:ext cx="3736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Эффективность вывода</a:t>
            </a: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395288" y="981075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Эффективность вывода – </a:t>
            </a:r>
            <a:r>
              <a:rPr lang="ru-RU" b="0"/>
              <a:t>часть генерируемого света, которая выходит из светодиода.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44675"/>
            <a:ext cx="77343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Box 18"/>
          <p:cNvSpPr txBox="1">
            <a:spLocks noChangeArrowheads="1"/>
          </p:cNvSpPr>
          <p:nvPr/>
        </p:nvSpPr>
        <p:spPr bwMode="auto">
          <a:xfrm>
            <a:off x="539750" y="3213100"/>
            <a:ext cx="835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Плашки, увеличивающие эффективность вывода</a:t>
            </a:r>
          </a:p>
        </p:txBody>
      </p:sp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716338"/>
            <a:ext cx="201612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extBox 26"/>
          <p:cNvSpPr txBox="1">
            <a:spLocks noChangeArrowheads="1"/>
          </p:cNvSpPr>
          <p:nvPr/>
        </p:nvSpPr>
        <p:spPr bwMode="auto">
          <a:xfrm>
            <a:off x="2916238" y="4076700"/>
            <a:ext cx="455136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Для повышения эффективность вывода используется:</a:t>
            </a:r>
          </a:p>
          <a:p>
            <a:r>
              <a:rPr lang="ru-RU" b="0"/>
              <a:t>а) специально созданными шероховатостями;</a:t>
            </a:r>
          </a:p>
          <a:p>
            <a:r>
              <a:rPr lang="ru-RU" b="0"/>
              <a:t>б) нанесение текстуры.</a:t>
            </a:r>
          </a:p>
          <a:p>
            <a:endParaRPr lang="ru-RU" b="0"/>
          </a:p>
          <a:p>
            <a:r>
              <a:rPr lang="ru-RU"/>
              <a:t>Принцип</a:t>
            </a:r>
            <a:r>
              <a:rPr lang="ru-RU" b="0"/>
              <a:t>: рассеивание света способствует выводу почти всех лучей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862013" y="411163"/>
            <a:ext cx="7454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Оконные слои (слои, увеличивающие растекание тока)</a:t>
            </a:r>
          </a:p>
        </p:txBody>
      </p:sp>
      <p:pic>
        <p:nvPicPr>
          <p:cNvPr id="69635" name="Picture 2" descr="http://www.ecse.rpi.edu/~schubert/Light-Emitting-Diodes-dot-org/chap08/F08-02%20Current%20sprea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9838" y="1023938"/>
            <a:ext cx="6697662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1843088" y="6337300"/>
            <a:ext cx="5491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Прозрачные, хорошо проводящие слои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pic>
        <p:nvPicPr>
          <p:cNvPr id="70658" name="Picture 2" descr="http://www.ecse.rpi.edu/~schubert/Light-Emitting-Diodes-dot-org/chap08/F08-12%20LED%20wi%20current%20bloc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50950"/>
            <a:ext cx="8642350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Box 5"/>
          <p:cNvSpPr txBox="1">
            <a:spLocks noChangeArrowheads="1"/>
          </p:cNvSpPr>
          <p:nvPr/>
        </p:nvSpPr>
        <p:spPr bwMode="auto">
          <a:xfrm>
            <a:off x="1293813" y="404813"/>
            <a:ext cx="6554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Слой для растекания + Блокирующий слой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174750" y="265113"/>
            <a:ext cx="679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latin typeface="Trebuchet MS" pitchFamily="34" charset="0"/>
              </a:rPr>
              <a:t>Другие способы повышения эффективности</a:t>
            </a:r>
          </a:p>
          <a:p>
            <a:pPr algn="ctr"/>
            <a:r>
              <a:rPr lang="ru-RU" sz="2400">
                <a:latin typeface="Trebuchet MS" pitchFamily="34" charset="0"/>
              </a:rPr>
              <a:t>вывода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503238" y="1484313"/>
            <a:ext cx="83169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b="0"/>
              <a:t> прозрачные и отражающие контактов;</a:t>
            </a:r>
          </a:p>
          <a:p>
            <a:pPr>
              <a:spcBef>
                <a:spcPct val="50000"/>
              </a:spcBef>
            </a:pPr>
            <a:r>
              <a:rPr lang="ru-RU" b="0"/>
              <a:t>- прозрачная подложка;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b="0"/>
              <a:t> </a:t>
            </a:r>
            <a:r>
              <a:rPr lang="ru-RU"/>
              <a:t>если подложка непрозрачна:</a:t>
            </a:r>
            <a:r>
              <a:rPr lang="ru-RU" b="0"/>
              <a:t> зеркала на основе </a:t>
            </a:r>
            <a:r>
              <a:rPr lang="ru-RU">
                <a:solidFill>
                  <a:srgbClr val="990000"/>
                </a:solidFill>
              </a:rPr>
              <a:t>брэгговской решетки</a:t>
            </a:r>
            <a:r>
              <a:rPr lang="ru-RU" b="0"/>
              <a:t> между поглощающей подложкой и активной областью;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b="0"/>
              <a:t> </a:t>
            </a:r>
            <a:r>
              <a:rPr lang="ru-RU"/>
              <a:t>если подложка прозрачна: </a:t>
            </a:r>
            <a:r>
              <a:rPr lang="ru-RU" b="0"/>
              <a:t>т.н.</a:t>
            </a:r>
            <a:r>
              <a:rPr lang="ru-RU"/>
              <a:t> </a:t>
            </a:r>
            <a:r>
              <a:rPr lang="en-US" i="1">
                <a:solidFill>
                  <a:srgbClr val="990000"/>
                </a:solidFill>
              </a:rPr>
              <a:t>flip-chip packaging</a:t>
            </a:r>
            <a:r>
              <a:rPr lang="ru-RU" b="0"/>
              <a:t>        (монтаж по принципу перевернутого кристалла) –                  отвод света через подложку</a:t>
            </a:r>
          </a:p>
        </p:txBody>
      </p:sp>
      <p:pic>
        <p:nvPicPr>
          <p:cNvPr id="71684" name="Picture 7" descr="cstoy3_12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860800"/>
            <a:ext cx="4319587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Line 9"/>
          <p:cNvSpPr>
            <a:spLocks noChangeShapeType="1"/>
          </p:cNvSpPr>
          <p:nvPr/>
        </p:nvSpPr>
        <p:spPr bwMode="auto">
          <a:xfrm>
            <a:off x="7091363" y="3357563"/>
            <a:ext cx="1587" cy="431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686" name="Rectangle 10"/>
          <p:cNvSpPr>
            <a:spLocks noChangeArrowheads="1"/>
          </p:cNvSpPr>
          <p:nvPr/>
        </p:nvSpPr>
        <p:spPr bwMode="auto">
          <a:xfrm>
            <a:off x="468313" y="4279900"/>
            <a:ext cx="37195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i="1"/>
              <a:t>Toyoda Gossey</a:t>
            </a:r>
            <a:r>
              <a:rPr lang="ru-RU"/>
              <a:t>:</a:t>
            </a:r>
          </a:p>
          <a:p>
            <a:r>
              <a:rPr lang="ru-RU" b="0"/>
              <a:t>GaN-на-сапфире</a:t>
            </a:r>
          </a:p>
          <a:p>
            <a:r>
              <a:rPr lang="ru-RU" b="0"/>
              <a:t>(flip-chip)</a:t>
            </a:r>
          </a:p>
        </p:txBody>
      </p:sp>
      <p:sp>
        <p:nvSpPr>
          <p:cNvPr id="71687" name="Rectangle 11"/>
          <p:cNvSpPr>
            <a:spLocks noChangeArrowheads="1"/>
          </p:cNvSpPr>
          <p:nvPr/>
        </p:nvSpPr>
        <p:spPr bwMode="auto">
          <a:xfrm>
            <a:off x="107950" y="6884988"/>
            <a:ext cx="9253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3"/>
              </a:rPr>
              <a:t>http://home.educities.edu.tw/jmhwang/newsfile/article040216.htm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4248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Повышение эффективности</a:t>
            </a:r>
          </a:p>
          <a:p>
            <a:pPr algn="ctr"/>
            <a:r>
              <a:rPr lang="ru-RU" sz="2400" b="0">
                <a:latin typeface="Trebuchet MS" pitchFamily="34" charset="0"/>
              </a:rPr>
              <a:t>вывода при помощи фотонных кристаллов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07950" y="4292600"/>
            <a:ext cx="33480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b="0"/>
              <a:t> Двумерные фотонные кристаллы для направления света к поверхности кристалла (упорядоченный массив 100-250 нм отверстий в слое растекания тока) </a:t>
            </a:r>
          </a:p>
        </p:txBody>
      </p:sp>
      <p:pic>
        <p:nvPicPr>
          <p:cNvPr id="72708" name="Picture 9" descr="4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429000"/>
            <a:ext cx="54737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11" descr="4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49275"/>
            <a:ext cx="4572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12"/>
          <p:cNvSpPr>
            <a:spLocks noChangeArrowheads="1"/>
          </p:cNvSpPr>
          <p:nvPr/>
        </p:nvSpPr>
        <p:spPr bwMode="auto">
          <a:xfrm>
            <a:off x="34925" y="6958013"/>
            <a:ext cx="4702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hlinkClick r:id="rId4"/>
              </a:rPr>
              <a:t>http://nano-web.mit.edu/annual-report01/15.html</a:t>
            </a:r>
            <a:r>
              <a:rPr lang="ru-RU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1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6812" name="Text Box 7"/>
          <p:cNvSpPr txBox="1">
            <a:spLocks noChangeArrowheads="1"/>
          </p:cNvSpPr>
          <p:nvPr/>
        </p:nvSpPr>
        <p:spPr bwMode="auto">
          <a:xfrm>
            <a:off x="2268538" y="44450"/>
            <a:ext cx="4248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Повышение эффективности</a:t>
            </a:r>
          </a:p>
          <a:p>
            <a:pPr algn="ctr"/>
            <a:r>
              <a:rPr lang="ru-RU" sz="2400" b="0">
                <a:latin typeface="Trebuchet MS" pitchFamily="34" charset="0"/>
              </a:rPr>
              <a:t>вывода при помощи микрорезонатора</a:t>
            </a:r>
          </a:p>
        </p:txBody>
      </p:sp>
      <p:pic>
        <p:nvPicPr>
          <p:cNvPr id="768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341438"/>
            <a:ext cx="5527675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10" name="Object 10"/>
          <p:cNvGraphicFramePr>
            <a:graphicFrameLocks noChangeAspect="1"/>
          </p:cNvGraphicFramePr>
          <p:nvPr/>
        </p:nvGraphicFramePr>
        <p:xfrm>
          <a:off x="1258888" y="2060575"/>
          <a:ext cx="787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3" name="Equation" r:id="rId4" imgW="787320" imgH="304560" progId="Equation.DSMT4">
                  <p:embed/>
                </p:oleObj>
              </mc:Choice>
              <mc:Fallback>
                <p:oleObj name="Equation" r:id="rId4" imgW="787320" imgH="30456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060575"/>
                        <a:ext cx="7874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1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3429000"/>
            <a:ext cx="4608512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5" name="Text Box 12"/>
          <p:cNvSpPr txBox="1">
            <a:spLocks noChangeArrowheads="1"/>
          </p:cNvSpPr>
          <p:nvPr/>
        </p:nvSpPr>
        <p:spPr bwMode="auto">
          <a:xfrm>
            <a:off x="34925" y="4005263"/>
            <a:ext cx="424973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Левое зеркало</a:t>
            </a:r>
            <a:r>
              <a:rPr lang="ru-RU" b="0"/>
              <a:t>: 100% отражение</a:t>
            </a:r>
          </a:p>
          <a:p>
            <a:r>
              <a:rPr lang="ru-RU" b="0"/>
              <a:t>(решетка Брэгга)</a:t>
            </a:r>
          </a:p>
          <a:p>
            <a:r>
              <a:rPr lang="ru-RU"/>
              <a:t>Правое зеркало</a:t>
            </a:r>
            <a:r>
              <a:rPr lang="ru-RU" b="0"/>
              <a:t>: 50% отражения</a:t>
            </a:r>
          </a:p>
          <a:p>
            <a:r>
              <a:rPr lang="ru-RU" b="0"/>
              <a:t>(-..-).</a:t>
            </a:r>
          </a:p>
          <a:p>
            <a:r>
              <a:rPr lang="ru-RU" b="0"/>
              <a:t>Большое расстояние между модами гарантирует жесткое ограничение диаграммы направленности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5"/>
          <p:cNvSpPr txBox="1">
            <a:spLocks noChangeArrowheads="1"/>
          </p:cNvSpPr>
          <p:nvPr/>
        </p:nvSpPr>
        <p:spPr bwMode="auto">
          <a:xfrm>
            <a:off x="2871788" y="404813"/>
            <a:ext cx="340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Количественный ответ</a:t>
            </a:r>
          </a:p>
        </p:txBody>
      </p:sp>
      <p:sp>
        <p:nvSpPr>
          <p:cNvPr id="8194" name="Text Box 27"/>
          <p:cNvSpPr txBox="1">
            <a:spLocks noChangeArrowheads="1"/>
          </p:cNvSpPr>
          <p:nvPr/>
        </p:nvSpPr>
        <p:spPr bwMode="auto">
          <a:xfrm>
            <a:off x="1908175" y="344488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8195" name="Text Box 99"/>
          <p:cNvSpPr txBox="1">
            <a:spLocks noChangeArrowheads="1"/>
          </p:cNvSpPr>
          <p:nvPr/>
        </p:nvSpPr>
        <p:spPr bwMode="auto">
          <a:xfrm>
            <a:off x="1403350" y="1628775"/>
            <a:ext cx="5395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фотонов образуется в см</a:t>
            </a:r>
            <a:r>
              <a:rPr lang="ru-RU" b="0" baseline="30000"/>
              <a:t>3</a:t>
            </a:r>
            <a:r>
              <a:rPr lang="ru-RU" b="0"/>
              <a:t> в секунду =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 i="1" baseline="-25000">
                <a:solidFill>
                  <a:srgbClr val="990000"/>
                </a:solidFill>
              </a:rPr>
              <a:t>r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endParaRPr lang="ru-RU" b="0" i="1" baseline="-25000">
              <a:solidFill>
                <a:srgbClr val="990000"/>
              </a:solidFill>
            </a:endParaRPr>
          </a:p>
        </p:txBody>
      </p:sp>
      <p:sp>
        <p:nvSpPr>
          <p:cNvPr id="8196" name="Text Box 100"/>
          <p:cNvSpPr txBox="1">
            <a:spLocks noChangeArrowheads="1"/>
          </p:cNvSpPr>
          <p:nvPr/>
        </p:nvSpPr>
        <p:spPr bwMode="auto">
          <a:xfrm>
            <a:off x="1403350" y="2135188"/>
            <a:ext cx="531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мощность этих фотонов в см</a:t>
            </a:r>
            <a:r>
              <a:rPr lang="ru-RU" b="0" baseline="30000"/>
              <a:t>3</a:t>
            </a:r>
            <a:r>
              <a:rPr lang="ru-RU" b="0"/>
              <a:t> </a:t>
            </a:r>
            <a:r>
              <a:rPr lang="en-US" b="0" i="1">
                <a:solidFill>
                  <a:srgbClr val="990000"/>
                </a:solidFill>
              </a:rPr>
              <a:t>P/V </a:t>
            </a:r>
            <a:r>
              <a:rPr lang="ru-RU" b="0">
                <a:solidFill>
                  <a:srgbClr val="990000"/>
                </a:solidFill>
              </a:rPr>
              <a:t>=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 i="1" baseline="-25000">
                <a:solidFill>
                  <a:srgbClr val="990000"/>
                </a:solidFill>
              </a:rPr>
              <a:t>r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h</a:t>
            </a:r>
            <a:r>
              <a:rPr lang="en-US" b="0">
                <a:solidFill>
                  <a:srgbClr val="990000"/>
                </a:solidFill>
                <a:latin typeface="Symbol" pitchFamily="18" charset="2"/>
              </a:rPr>
              <a:t>n</a:t>
            </a:r>
            <a:endParaRPr lang="ru-RU" b="0">
              <a:solidFill>
                <a:srgbClr val="990000"/>
              </a:solidFill>
              <a:latin typeface="Symbol" pitchFamily="18" charset="2"/>
            </a:endParaRPr>
          </a:p>
        </p:txBody>
      </p:sp>
      <p:sp>
        <p:nvSpPr>
          <p:cNvPr id="8197" name="Text Box 101"/>
          <p:cNvSpPr txBox="1">
            <a:spLocks noChangeArrowheads="1"/>
          </p:cNvSpPr>
          <p:nvPr/>
        </p:nvSpPr>
        <p:spPr bwMode="auto">
          <a:xfrm>
            <a:off x="1403350" y="2708275"/>
            <a:ext cx="6972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Если излучение эффективно ведется из толщины 2 мкм:</a:t>
            </a:r>
          </a:p>
          <a:p>
            <a:r>
              <a:rPr lang="ru-RU" b="0"/>
              <a:t>плотность потока энергии:</a:t>
            </a:r>
          </a:p>
          <a:p>
            <a:endParaRPr lang="ru-RU" b="0"/>
          </a:p>
          <a:p>
            <a:r>
              <a:rPr lang="ru-RU" b="0" i="1">
                <a:solidFill>
                  <a:srgbClr val="990000"/>
                </a:solidFill>
              </a:rPr>
              <a:t>П</a:t>
            </a:r>
            <a:r>
              <a:rPr lang="ru-RU" b="0">
                <a:solidFill>
                  <a:srgbClr val="990000"/>
                </a:solidFill>
              </a:rPr>
              <a:t> = 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>
                <a:solidFill>
                  <a:srgbClr val="990000"/>
                </a:solidFill>
              </a:rPr>
              <a:t>/</a:t>
            </a:r>
            <a:r>
              <a:rPr lang="en-US" b="0" i="1">
                <a:solidFill>
                  <a:srgbClr val="990000"/>
                </a:solidFill>
              </a:rPr>
              <a:t>S</a:t>
            </a:r>
            <a:r>
              <a:rPr lang="en-US" b="0">
                <a:solidFill>
                  <a:srgbClr val="990000"/>
                </a:solidFill>
              </a:rPr>
              <a:t> [</a:t>
            </a:r>
            <a:r>
              <a:rPr lang="ru-RU" b="0">
                <a:solidFill>
                  <a:srgbClr val="990000"/>
                </a:solidFill>
              </a:rPr>
              <a:t>Вт/см</a:t>
            </a:r>
            <a:r>
              <a:rPr lang="ru-RU" b="0" baseline="30000">
                <a:solidFill>
                  <a:srgbClr val="990000"/>
                </a:solidFill>
              </a:rPr>
              <a:t>2</a:t>
            </a:r>
            <a:r>
              <a:rPr lang="en-US" b="0">
                <a:solidFill>
                  <a:srgbClr val="990000"/>
                </a:solidFill>
              </a:rPr>
              <a:t>]</a:t>
            </a:r>
            <a:r>
              <a:rPr lang="ru-RU" b="0">
                <a:solidFill>
                  <a:srgbClr val="990000"/>
                </a:solidFill>
              </a:rPr>
              <a:t> = </a:t>
            </a:r>
            <a:r>
              <a:rPr lang="en-US" b="0" i="1">
                <a:solidFill>
                  <a:srgbClr val="990000"/>
                </a:solidFill>
              </a:rPr>
              <a:t>r</a:t>
            </a:r>
            <a:r>
              <a:rPr lang="en-US" b="0" i="1" baseline="-25000">
                <a:solidFill>
                  <a:srgbClr val="990000"/>
                </a:solidFill>
              </a:rPr>
              <a:t>r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h</a:t>
            </a:r>
            <a:r>
              <a:rPr lang="en-US" b="0">
                <a:solidFill>
                  <a:srgbClr val="990000"/>
                </a:solidFill>
                <a:latin typeface="Symbol" pitchFamily="18" charset="2"/>
              </a:rPr>
              <a:t>n</a:t>
            </a:r>
            <a:r>
              <a:rPr lang="ru-RU" b="0">
                <a:solidFill>
                  <a:srgbClr val="990000"/>
                </a:solidFill>
              </a:rPr>
              <a:t>/</a:t>
            </a:r>
            <a:r>
              <a:rPr lang="en-US" b="0" i="1">
                <a:solidFill>
                  <a:srgbClr val="990000"/>
                </a:solidFill>
              </a:rPr>
              <a:t>d</a:t>
            </a:r>
            <a:endParaRPr lang="ru-RU" b="0" i="1">
              <a:solidFill>
                <a:srgbClr val="990000"/>
              </a:solidFill>
            </a:endParaRPr>
          </a:p>
        </p:txBody>
      </p:sp>
      <p:sp>
        <p:nvSpPr>
          <p:cNvPr id="8198" name="Text Box 102"/>
          <p:cNvSpPr txBox="1">
            <a:spLocks noChangeArrowheads="1"/>
          </p:cNvSpPr>
          <p:nvPr/>
        </p:nvSpPr>
        <p:spPr bwMode="auto">
          <a:xfrm>
            <a:off x="1600200" y="4595813"/>
            <a:ext cx="2146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Для </a:t>
            </a:r>
            <a:r>
              <a:rPr lang="en-US"/>
              <a:t>GaAs</a:t>
            </a:r>
            <a:r>
              <a:rPr lang="en-US" b="0"/>
              <a:t>:</a:t>
            </a:r>
          </a:p>
          <a:p>
            <a:endParaRPr lang="en-US" b="0"/>
          </a:p>
          <a:p>
            <a:r>
              <a:rPr lang="en-US" b="0" i="1"/>
              <a:t>n</a:t>
            </a:r>
            <a:r>
              <a:rPr lang="en-US" b="0" i="1" baseline="-25000"/>
              <a:t>i</a:t>
            </a:r>
            <a:r>
              <a:rPr lang="en-US" b="0"/>
              <a:t> = 1.8x10</a:t>
            </a:r>
            <a:r>
              <a:rPr lang="en-US" b="0" baseline="30000"/>
              <a:t>6</a:t>
            </a:r>
            <a:r>
              <a:rPr lang="en-US" b="0"/>
              <a:t> </a:t>
            </a:r>
            <a:r>
              <a:rPr lang="ru-RU" b="0"/>
              <a:t>см</a:t>
            </a:r>
            <a:r>
              <a:rPr lang="ru-RU" b="0" baseline="30000"/>
              <a:t>-3</a:t>
            </a:r>
            <a:endParaRPr lang="en-US" b="0" baseline="30000"/>
          </a:p>
          <a:p>
            <a:r>
              <a:rPr lang="en-US" b="0" i="1"/>
              <a:t>r</a:t>
            </a:r>
            <a:r>
              <a:rPr lang="en-US" b="0" i="1" baseline="-25000"/>
              <a:t>r</a:t>
            </a:r>
            <a:r>
              <a:rPr lang="en-US" b="0"/>
              <a:t> = 10</a:t>
            </a:r>
            <a:r>
              <a:rPr lang="en-US" b="0" baseline="30000"/>
              <a:t>-10</a:t>
            </a:r>
            <a:r>
              <a:rPr lang="en-US" b="0"/>
              <a:t> </a:t>
            </a:r>
            <a:r>
              <a:rPr lang="ru-RU" b="0"/>
              <a:t>см</a:t>
            </a:r>
            <a:r>
              <a:rPr lang="ru-RU" b="0" baseline="30000"/>
              <a:t>3</a:t>
            </a:r>
            <a:r>
              <a:rPr lang="ru-RU" b="0"/>
              <a:t>/с</a:t>
            </a:r>
          </a:p>
          <a:p>
            <a:r>
              <a:rPr lang="en-US" b="0">
                <a:latin typeface="Symbol" pitchFamily="18" charset="2"/>
              </a:rPr>
              <a:t>D</a:t>
            </a:r>
            <a:r>
              <a:rPr lang="en-US" b="0" i="1"/>
              <a:t>E</a:t>
            </a:r>
            <a:r>
              <a:rPr lang="ru-RU" b="0" baseline="-25000"/>
              <a:t>зз</a:t>
            </a:r>
            <a:r>
              <a:rPr lang="ru-RU" b="0"/>
              <a:t> = 1.42 эВ</a:t>
            </a:r>
            <a:endParaRPr lang="en-US" b="0"/>
          </a:p>
          <a:p>
            <a:r>
              <a:rPr lang="en-US" b="0" i="1"/>
              <a:t>d</a:t>
            </a:r>
            <a:r>
              <a:rPr lang="en-US" b="0"/>
              <a:t> = 2 </a:t>
            </a:r>
            <a:r>
              <a:rPr lang="ru-RU" b="0"/>
              <a:t>мкм</a:t>
            </a:r>
          </a:p>
        </p:txBody>
      </p:sp>
      <p:sp>
        <p:nvSpPr>
          <p:cNvPr id="8199" name="AutoShape 103"/>
          <p:cNvSpPr>
            <a:spLocks noChangeArrowheads="1"/>
          </p:cNvSpPr>
          <p:nvPr/>
        </p:nvSpPr>
        <p:spPr bwMode="auto">
          <a:xfrm>
            <a:off x="1547813" y="5157788"/>
            <a:ext cx="3311525" cy="1223962"/>
          </a:xfrm>
          <a:prstGeom prst="rightArrowCallout">
            <a:avLst>
              <a:gd name="adj1" fmla="val 25000"/>
              <a:gd name="adj2" fmla="val 25000"/>
              <a:gd name="adj3" fmla="val 45093"/>
              <a:gd name="adj4" fmla="val 66667"/>
            </a:avLst>
          </a:prstGeom>
          <a:solidFill>
            <a:schemeClr val="accent1">
              <a:alpha val="1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Rectangle 104"/>
          <p:cNvSpPr>
            <a:spLocks noChangeArrowheads="1"/>
          </p:cNvSpPr>
          <p:nvPr/>
        </p:nvSpPr>
        <p:spPr bwMode="auto">
          <a:xfrm>
            <a:off x="5219700" y="5661025"/>
            <a:ext cx="284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 i="1">
                <a:solidFill>
                  <a:srgbClr val="990000"/>
                </a:solidFill>
              </a:rPr>
              <a:t>П</a:t>
            </a:r>
            <a:r>
              <a:rPr lang="en-US" b="0">
                <a:solidFill>
                  <a:srgbClr val="990000"/>
                </a:solidFill>
              </a:rPr>
              <a:t> = 1.5x10</a:t>
            </a:r>
            <a:r>
              <a:rPr lang="en-US" b="0" baseline="30000">
                <a:solidFill>
                  <a:srgbClr val="990000"/>
                </a:solidFill>
              </a:rPr>
              <a:t>-20</a:t>
            </a:r>
            <a:r>
              <a:rPr lang="en-US" b="0">
                <a:solidFill>
                  <a:srgbClr val="990000"/>
                </a:solidFill>
              </a:rPr>
              <a:t> </a:t>
            </a:r>
            <a:r>
              <a:rPr lang="ru-RU" b="0">
                <a:solidFill>
                  <a:srgbClr val="990000"/>
                </a:solidFill>
              </a:rPr>
              <a:t>Вт/см</a:t>
            </a:r>
            <a:r>
              <a:rPr lang="ru-RU" b="0" baseline="30000">
                <a:solidFill>
                  <a:srgbClr val="99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692275" y="44450"/>
            <a:ext cx="5616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Пространственное распределение излучаемого света</a:t>
            </a:r>
          </a:p>
        </p:txBody>
      </p:sp>
      <p:sp>
        <p:nvSpPr>
          <p:cNvPr id="77827" name="Text Box 8"/>
          <p:cNvSpPr txBox="1">
            <a:spLocks noChangeArrowheads="1"/>
          </p:cNvSpPr>
          <p:nvPr/>
        </p:nvSpPr>
        <p:spPr bwMode="auto">
          <a:xfrm>
            <a:off x="107950" y="2565400"/>
            <a:ext cx="24241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0"/>
              <a:t>Закон Ламберта:</a:t>
            </a:r>
          </a:p>
          <a:p>
            <a:r>
              <a:rPr lang="en-US" sz="2400" b="0" i="1"/>
              <a:t>I</a:t>
            </a:r>
            <a:r>
              <a:rPr lang="en-US" sz="2400" b="0"/>
              <a:t> = </a:t>
            </a:r>
            <a:r>
              <a:rPr lang="en-US" sz="2400" b="0" i="1"/>
              <a:t>I</a:t>
            </a:r>
            <a:r>
              <a:rPr lang="en-US" sz="2400" b="0" baseline="-25000"/>
              <a:t>0</a:t>
            </a:r>
            <a:r>
              <a:rPr lang="en-US" sz="2400" b="0"/>
              <a:t> cos </a:t>
            </a:r>
            <a:r>
              <a:rPr lang="en-US" sz="2400" b="0">
                <a:latin typeface="Symbol" pitchFamily="18" charset="2"/>
              </a:rPr>
              <a:t>Q</a:t>
            </a:r>
            <a:endParaRPr lang="ru-RU" sz="2400" b="0">
              <a:latin typeface="Symbol" pitchFamily="18" charset="2"/>
            </a:endParaRPr>
          </a:p>
        </p:txBody>
      </p:sp>
      <p:pic>
        <p:nvPicPr>
          <p:cNvPr id="7782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052513"/>
            <a:ext cx="36004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448050"/>
            <a:ext cx="907415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Line 11"/>
          <p:cNvSpPr>
            <a:spLocks noChangeShapeType="1"/>
          </p:cNvSpPr>
          <p:nvPr/>
        </p:nvSpPr>
        <p:spPr bwMode="auto">
          <a:xfrm flipH="1">
            <a:off x="4932363" y="2924175"/>
            <a:ext cx="1079500" cy="504825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7831" name="Line 12"/>
          <p:cNvSpPr>
            <a:spLocks noChangeShapeType="1"/>
          </p:cNvSpPr>
          <p:nvPr/>
        </p:nvSpPr>
        <p:spPr bwMode="auto">
          <a:xfrm>
            <a:off x="6011863" y="2924175"/>
            <a:ext cx="1296987" cy="504825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7832" name="Text Box 14"/>
          <p:cNvSpPr txBox="1">
            <a:spLocks noChangeArrowheads="1"/>
          </p:cNvSpPr>
          <p:nvPr/>
        </p:nvSpPr>
        <p:spPr bwMode="auto">
          <a:xfrm>
            <a:off x="684213" y="5876925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нет линзы</a:t>
            </a:r>
          </a:p>
        </p:txBody>
      </p:sp>
      <p:sp>
        <p:nvSpPr>
          <p:cNvPr id="77833" name="Text Box 15"/>
          <p:cNvSpPr txBox="1">
            <a:spLocks noChangeArrowheads="1"/>
          </p:cNvSpPr>
          <p:nvPr/>
        </p:nvSpPr>
        <p:spPr bwMode="auto">
          <a:xfrm>
            <a:off x="3290888" y="5876925"/>
            <a:ext cx="2560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полусферическая</a:t>
            </a:r>
          </a:p>
          <a:p>
            <a:pPr algn="ctr"/>
            <a:r>
              <a:rPr lang="ru-RU"/>
              <a:t>линза</a:t>
            </a:r>
          </a:p>
        </p:txBody>
      </p:sp>
      <p:sp>
        <p:nvSpPr>
          <p:cNvPr id="77834" name="Text Box 16"/>
          <p:cNvSpPr txBox="1">
            <a:spLocks noChangeArrowheads="1"/>
          </p:cNvSpPr>
          <p:nvPr/>
        </p:nvSpPr>
        <p:spPr bwMode="auto">
          <a:xfrm>
            <a:off x="6443663" y="5876925"/>
            <a:ext cx="2365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параболическая</a:t>
            </a:r>
          </a:p>
          <a:p>
            <a:pPr algn="ctr"/>
            <a:r>
              <a:rPr lang="ru-RU"/>
              <a:t>линза</a:t>
            </a:r>
          </a:p>
        </p:txBody>
      </p:sp>
      <p:sp>
        <p:nvSpPr>
          <p:cNvPr id="77835" name="Text Box 17"/>
          <p:cNvSpPr txBox="1">
            <a:spLocks noChangeArrowheads="1"/>
          </p:cNvSpPr>
          <p:nvPr/>
        </p:nvSpPr>
        <p:spPr bwMode="auto">
          <a:xfrm>
            <a:off x="158750" y="852488"/>
            <a:ext cx="34020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СД, герметизированный</a:t>
            </a:r>
          </a:p>
          <a:p>
            <a:r>
              <a:rPr lang="ru-RU"/>
              <a:t>эпоксидной смолой:</a:t>
            </a:r>
          </a:p>
          <a:p>
            <a:r>
              <a:rPr lang="ru-RU" i="1"/>
              <a:t>а</a:t>
            </a:r>
            <a:r>
              <a:rPr lang="ru-RU"/>
              <a:t>) защита;</a:t>
            </a:r>
          </a:p>
          <a:p>
            <a:r>
              <a:rPr lang="ru-RU" i="1"/>
              <a:t>б</a:t>
            </a:r>
            <a:r>
              <a:rPr lang="ru-RU"/>
              <a:t>) повышение </a:t>
            </a:r>
            <a:r>
              <a:rPr lang="en-US">
                <a:latin typeface="Symbol" pitchFamily="18" charset="2"/>
              </a:rPr>
              <a:t>h</a:t>
            </a:r>
            <a:r>
              <a:rPr lang="en-US" i="1" baseline="-25000"/>
              <a:t>e</a:t>
            </a:r>
            <a:r>
              <a:rPr lang="en-US"/>
              <a:t>;</a:t>
            </a:r>
            <a:endParaRPr lang="ru-RU"/>
          </a:p>
          <a:p>
            <a:r>
              <a:rPr lang="ru-RU" i="1"/>
              <a:t>в</a:t>
            </a:r>
            <a:r>
              <a:rPr lang="ru-RU"/>
              <a:t>) фокусировка</a:t>
            </a:r>
          </a:p>
        </p:txBody>
      </p:sp>
      <p:sp>
        <p:nvSpPr>
          <p:cNvPr id="77836" name="Text Box 18"/>
          <p:cNvSpPr txBox="1">
            <a:spLocks noChangeArrowheads="1"/>
          </p:cNvSpPr>
          <p:nvPr/>
        </p:nvSpPr>
        <p:spPr bwMode="auto">
          <a:xfrm>
            <a:off x="3708400" y="2636838"/>
            <a:ext cx="4502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0"/>
              <a:t>повышение эффективности вывода в 2-3 раза</a:t>
            </a:r>
          </a:p>
        </p:txBody>
      </p:sp>
      <p:sp>
        <p:nvSpPr>
          <p:cNvPr id="77837" name="Text Box 19"/>
          <p:cNvSpPr txBox="1">
            <a:spLocks noChangeArrowheads="1"/>
          </p:cNvSpPr>
          <p:nvPr/>
        </p:nvSpPr>
        <p:spPr bwMode="auto">
          <a:xfrm>
            <a:off x="7058025" y="2971800"/>
            <a:ext cx="208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/>
              <a:t>I</a:t>
            </a:r>
            <a:r>
              <a:rPr lang="en-US" sz="2400" b="0"/>
              <a:t> = </a:t>
            </a:r>
            <a:r>
              <a:rPr lang="en-US" sz="2400" b="0" i="1"/>
              <a:t>I</a:t>
            </a:r>
            <a:r>
              <a:rPr lang="en-US" sz="2400" b="0" baseline="-25000"/>
              <a:t>0</a:t>
            </a:r>
            <a:r>
              <a:rPr lang="en-US" sz="2400" b="0"/>
              <a:t> cos</a:t>
            </a:r>
            <a:r>
              <a:rPr lang="en-US" sz="2400" b="0" i="1" baseline="30000"/>
              <a:t>s</a:t>
            </a:r>
            <a:r>
              <a:rPr lang="en-US" sz="2400" b="0"/>
              <a:t> </a:t>
            </a:r>
            <a:r>
              <a:rPr lang="en-US" sz="2400" b="0">
                <a:latin typeface="Symbol" pitchFamily="18" charset="2"/>
              </a:rPr>
              <a:t>Q</a:t>
            </a:r>
            <a:endParaRPr lang="ru-RU" sz="2400" b="0">
              <a:latin typeface="Symbol" pitchFamily="18" charset="2"/>
            </a:endParaRPr>
          </a:p>
        </p:txBody>
      </p:sp>
      <p:sp>
        <p:nvSpPr>
          <p:cNvPr id="77838" name="Text Box 20"/>
          <p:cNvSpPr txBox="1">
            <a:spLocks noChangeArrowheads="1"/>
          </p:cNvSpPr>
          <p:nvPr/>
        </p:nvSpPr>
        <p:spPr bwMode="auto">
          <a:xfrm>
            <a:off x="755650" y="6491288"/>
            <a:ext cx="139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I</a:t>
            </a:r>
            <a:r>
              <a:rPr lang="en-US" b="0" baseline="-25000"/>
              <a:t>0</a:t>
            </a:r>
            <a:r>
              <a:rPr lang="en-US" b="0"/>
              <a:t>/2 </a:t>
            </a:r>
            <a:r>
              <a:rPr lang="en-US" b="0">
                <a:sym typeface="Wingdings" pitchFamily="2" charset="2"/>
              </a:rPr>
              <a:t> </a:t>
            </a:r>
            <a:r>
              <a:rPr lang="en-US" b="0"/>
              <a:t>60</a:t>
            </a:r>
            <a:r>
              <a:rPr lang="en-US" b="0" baseline="30000"/>
              <a:t>o</a:t>
            </a:r>
            <a:endParaRPr lang="ru-RU" b="0" baseline="30000"/>
          </a:p>
        </p:txBody>
      </p:sp>
      <p:sp>
        <p:nvSpPr>
          <p:cNvPr id="77839" name="Text Box 21"/>
          <p:cNvSpPr txBox="1">
            <a:spLocks noChangeArrowheads="1"/>
          </p:cNvSpPr>
          <p:nvPr/>
        </p:nvSpPr>
        <p:spPr bwMode="auto">
          <a:xfrm>
            <a:off x="7019925" y="6491288"/>
            <a:ext cx="139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I</a:t>
            </a:r>
            <a:r>
              <a:rPr lang="en-US" b="0" baseline="-25000"/>
              <a:t>0</a:t>
            </a:r>
            <a:r>
              <a:rPr lang="en-US" b="0"/>
              <a:t>/2 </a:t>
            </a:r>
            <a:r>
              <a:rPr lang="en-US" b="0">
                <a:sym typeface="Wingdings" pitchFamily="2" charset="2"/>
              </a:rPr>
              <a:t> </a:t>
            </a:r>
            <a:r>
              <a:rPr lang="en-US" b="0"/>
              <a:t>21</a:t>
            </a:r>
            <a:r>
              <a:rPr lang="en-US" b="0" baseline="30000"/>
              <a:t>o</a:t>
            </a:r>
            <a:endParaRPr lang="ru-RU" b="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>
            <a:spLocks noChangeArrowheads="1"/>
          </p:cNvSpPr>
          <p:nvPr/>
        </p:nvSpPr>
        <p:spPr bwMode="auto">
          <a:xfrm>
            <a:off x="4932363" y="1989138"/>
            <a:ext cx="387350" cy="360362"/>
          </a:xfrm>
          <a:prstGeom prst="ellipse">
            <a:avLst/>
          </a:prstGeom>
          <a:solidFill>
            <a:schemeClr val="bg1"/>
          </a:solidFill>
          <a:ln w="15875" algn="ctr">
            <a:solidFill>
              <a:srgbClr val="00FF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2" name="Овал 18"/>
          <p:cNvSpPr/>
          <p:nvPr/>
        </p:nvSpPr>
        <p:spPr>
          <a:xfrm>
            <a:off x="5219700" y="1989138"/>
            <a:ext cx="387350" cy="36036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Овал 18"/>
          <p:cNvSpPr>
            <a:spLocks noChangeArrowheads="1"/>
          </p:cNvSpPr>
          <p:nvPr/>
        </p:nvSpPr>
        <p:spPr bwMode="auto">
          <a:xfrm>
            <a:off x="3995738" y="1989138"/>
            <a:ext cx="387350" cy="360362"/>
          </a:xfrm>
          <a:prstGeom prst="ellipse">
            <a:avLst/>
          </a:prstGeom>
          <a:solidFill>
            <a:schemeClr val="bg1"/>
          </a:solidFill>
          <a:ln w="15875" algn="ctr">
            <a:solidFill>
              <a:srgbClr val="00FF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4" name="Овал 18"/>
          <p:cNvSpPr>
            <a:spLocks noChangeArrowheads="1"/>
          </p:cNvSpPr>
          <p:nvPr/>
        </p:nvSpPr>
        <p:spPr bwMode="auto">
          <a:xfrm>
            <a:off x="5508625" y="1708150"/>
            <a:ext cx="503238" cy="863600"/>
          </a:xfrm>
          <a:prstGeom prst="ellipse">
            <a:avLst/>
          </a:prstGeom>
          <a:solidFill>
            <a:schemeClr val="bg1"/>
          </a:solidFill>
          <a:ln w="15875" algn="ctr">
            <a:solidFill>
              <a:srgbClr val="99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5" name="Овал 18"/>
          <p:cNvSpPr>
            <a:spLocks noChangeArrowheads="1"/>
          </p:cNvSpPr>
          <p:nvPr/>
        </p:nvSpPr>
        <p:spPr bwMode="auto">
          <a:xfrm>
            <a:off x="4356100" y="1916113"/>
            <a:ext cx="360363" cy="504825"/>
          </a:xfrm>
          <a:prstGeom prst="ellipse">
            <a:avLst/>
          </a:prstGeom>
          <a:solidFill>
            <a:schemeClr val="bg1"/>
          </a:solidFill>
          <a:ln w="15875" algn="ctr">
            <a:solidFill>
              <a:srgbClr val="99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6" name="Овал 18"/>
          <p:cNvSpPr>
            <a:spLocks noChangeArrowheads="1"/>
          </p:cNvSpPr>
          <p:nvPr/>
        </p:nvSpPr>
        <p:spPr bwMode="auto">
          <a:xfrm>
            <a:off x="3203575" y="1924050"/>
            <a:ext cx="531813" cy="533400"/>
          </a:xfrm>
          <a:prstGeom prst="ellipse">
            <a:avLst/>
          </a:prstGeom>
          <a:solidFill>
            <a:schemeClr val="bg1"/>
          </a:solidFill>
          <a:ln w="15875" algn="ctr">
            <a:solidFill>
              <a:srgbClr val="99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78920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8921" name="Text Box 3"/>
          <p:cNvSpPr txBox="1">
            <a:spLocks noChangeArrowheads="1"/>
          </p:cNvSpPr>
          <p:nvPr/>
        </p:nvSpPr>
        <p:spPr bwMode="auto">
          <a:xfrm>
            <a:off x="250825" y="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990000"/>
                </a:solidFill>
                <a:latin typeface="Trebuchet MS" pitchFamily="34" charset="0"/>
              </a:rPr>
              <a:t>Внешний фотонный поток</a:t>
            </a:r>
            <a:r>
              <a:rPr lang="ru-RU" sz="2400">
                <a:latin typeface="Trebuchet MS" pitchFamily="34" charset="0"/>
              </a:rPr>
              <a:t> </a:t>
            </a:r>
            <a:r>
              <a:rPr lang="ru-RU" sz="2400" b="0">
                <a:latin typeface="Trebuchet MS" pitchFamily="34" charset="0"/>
              </a:rPr>
              <a:t>и</a:t>
            </a:r>
            <a:r>
              <a:rPr lang="ru-RU" sz="2400">
                <a:latin typeface="Trebuchet MS" pitchFamily="34" charset="0"/>
              </a:rPr>
              <a:t> </a:t>
            </a:r>
            <a:r>
              <a:rPr lang="ru-RU" sz="2400">
                <a:solidFill>
                  <a:srgbClr val="990000"/>
                </a:solidFill>
                <a:latin typeface="Trebuchet MS" pitchFamily="34" charset="0"/>
              </a:rPr>
              <a:t>внешний квантовый выход</a:t>
            </a:r>
          </a:p>
        </p:txBody>
      </p:sp>
      <p:graphicFrame>
        <p:nvGraphicFramePr>
          <p:cNvPr id="78865" name="Object 17"/>
          <p:cNvGraphicFramePr>
            <a:graphicFrameLocks noChangeAspect="1"/>
          </p:cNvGraphicFramePr>
          <p:nvPr/>
        </p:nvGraphicFramePr>
        <p:xfrm>
          <a:off x="3302000" y="1773238"/>
          <a:ext cx="2540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4" name="Equation" r:id="rId3" imgW="2539800" imgH="749160" progId="Equation.DSMT4">
                  <p:embed/>
                </p:oleObj>
              </mc:Choice>
              <mc:Fallback>
                <p:oleObj name="Equation" r:id="rId3" imgW="2539800" imgH="74916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0" y="1773238"/>
                        <a:ext cx="254000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22" name="AutoShape 18"/>
          <p:cNvSpPr>
            <a:spLocks noChangeArrowheads="1"/>
          </p:cNvSpPr>
          <p:nvPr/>
        </p:nvSpPr>
        <p:spPr bwMode="auto">
          <a:xfrm>
            <a:off x="1905000" y="3500438"/>
            <a:ext cx="1079500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923" name="AutoShape 19"/>
          <p:cNvSpPr>
            <a:spLocks noChangeArrowheads="1"/>
          </p:cNvSpPr>
          <p:nvPr/>
        </p:nvSpPr>
        <p:spPr bwMode="auto">
          <a:xfrm>
            <a:off x="4857750" y="3500438"/>
            <a:ext cx="1079500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924" name="Line 20"/>
          <p:cNvSpPr>
            <a:spLocks noChangeShapeType="1"/>
          </p:cNvSpPr>
          <p:nvPr/>
        </p:nvSpPr>
        <p:spPr bwMode="auto">
          <a:xfrm>
            <a:off x="969963" y="3860800"/>
            <a:ext cx="935037" cy="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25" name="Line 21"/>
          <p:cNvSpPr>
            <a:spLocks noChangeShapeType="1"/>
          </p:cNvSpPr>
          <p:nvPr/>
        </p:nvSpPr>
        <p:spPr bwMode="auto">
          <a:xfrm>
            <a:off x="2914650" y="3860800"/>
            <a:ext cx="1943100" cy="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26" name="Line 22"/>
          <p:cNvSpPr>
            <a:spLocks noChangeShapeType="1"/>
          </p:cNvSpPr>
          <p:nvPr/>
        </p:nvSpPr>
        <p:spPr bwMode="auto">
          <a:xfrm>
            <a:off x="5937250" y="3860800"/>
            <a:ext cx="935038" cy="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8871" name="Object 23"/>
          <p:cNvGraphicFramePr>
            <a:graphicFrameLocks noChangeAspect="1"/>
          </p:cNvGraphicFramePr>
          <p:nvPr/>
        </p:nvGraphicFramePr>
        <p:xfrm>
          <a:off x="2327275" y="3663950"/>
          <a:ext cx="279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5" name="Equation" r:id="rId5" imgW="279360" imgH="393480" progId="Equation.DSMT4">
                  <p:embed/>
                </p:oleObj>
              </mc:Choice>
              <mc:Fallback>
                <p:oleObj name="Equation" r:id="rId5" imgW="279360" imgH="39348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3663950"/>
                        <a:ext cx="279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2" name="Object 24"/>
          <p:cNvGraphicFramePr>
            <a:graphicFrameLocks noChangeAspect="1"/>
          </p:cNvGraphicFramePr>
          <p:nvPr/>
        </p:nvGraphicFramePr>
        <p:xfrm>
          <a:off x="5254625" y="3657600"/>
          <a:ext cx="330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6" name="Equation" r:id="rId7" imgW="330120" imgH="406080" progId="Equation.DSMT4">
                  <p:embed/>
                </p:oleObj>
              </mc:Choice>
              <mc:Fallback>
                <p:oleObj name="Equation" r:id="rId7" imgW="330120" imgH="406080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25" y="3657600"/>
                        <a:ext cx="3302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3" name="Object 25"/>
          <p:cNvGraphicFramePr>
            <a:graphicFrameLocks noChangeAspect="1"/>
          </p:cNvGraphicFramePr>
          <p:nvPr/>
        </p:nvGraphicFramePr>
        <p:xfrm>
          <a:off x="285750" y="3689350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7" name="Equation" r:id="rId9" imgW="622080" imgH="342720" progId="Equation.DSMT4">
                  <p:embed/>
                </p:oleObj>
              </mc:Choice>
              <mc:Fallback>
                <p:oleObj name="Equation" r:id="rId9" imgW="622080" imgH="342720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689350"/>
                        <a:ext cx="6223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4" name="Object 26"/>
          <p:cNvGraphicFramePr>
            <a:graphicFrameLocks noChangeAspect="1"/>
          </p:cNvGraphicFramePr>
          <p:nvPr/>
        </p:nvGraphicFramePr>
        <p:xfrm>
          <a:off x="3746500" y="3606800"/>
          <a:ext cx="279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8" name="Equation" r:id="rId11" imgW="279360" imgH="253800" progId="Equation.DSMT4">
                  <p:embed/>
                </p:oleObj>
              </mc:Choice>
              <mc:Fallback>
                <p:oleObj name="Equation" r:id="rId11" imgW="279360" imgH="25380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3606800"/>
                        <a:ext cx="2794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5" name="Object 27"/>
          <p:cNvGraphicFramePr>
            <a:graphicFrameLocks noChangeAspect="1"/>
          </p:cNvGraphicFramePr>
          <p:nvPr/>
        </p:nvGraphicFramePr>
        <p:xfrm>
          <a:off x="6910388" y="3657600"/>
          <a:ext cx="393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9" name="Equation" r:id="rId13" imgW="393480" imgH="406080" progId="Equation.DSMT4">
                  <p:embed/>
                </p:oleObj>
              </mc:Choice>
              <mc:Fallback>
                <p:oleObj name="Equation" r:id="rId13" imgW="393480" imgH="40608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3657600"/>
                        <a:ext cx="3937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27" name="Line 28"/>
          <p:cNvSpPr>
            <a:spLocks noChangeShapeType="1"/>
          </p:cNvSpPr>
          <p:nvPr/>
        </p:nvSpPr>
        <p:spPr bwMode="auto">
          <a:xfrm flipV="1">
            <a:off x="2700338" y="2211388"/>
            <a:ext cx="503237" cy="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28" name="Text Box 29"/>
          <p:cNvSpPr txBox="1">
            <a:spLocks noChangeArrowheads="1"/>
          </p:cNvSpPr>
          <p:nvPr/>
        </p:nvSpPr>
        <p:spPr bwMode="auto">
          <a:xfrm>
            <a:off x="250825" y="1924050"/>
            <a:ext cx="2433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990000"/>
                </a:solidFill>
              </a:rPr>
              <a:t>внешний фотонный поток</a:t>
            </a:r>
          </a:p>
        </p:txBody>
      </p:sp>
      <p:sp>
        <p:nvSpPr>
          <p:cNvPr id="78929" name="Line 30"/>
          <p:cNvSpPr>
            <a:spLocks noChangeShapeType="1"/>
          </p:cNvSpPr>
          <p:nvPr/>
        </p:nvSpPr>
        <p:spPr bwMode="auto">
          <a:xfrm flipH="1" flipV="1">
            <a:off x="4572000" y="2420938"/>
            <a:ext cx="0" cy="360362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30" name="Text Box 31"/>
          <p:cNvSpPr txBox="1">
            <a:spLocks noChangeArrowheads="1"/>
          </p:cNvSpPr>
          <p:nvPr/>
        </p:nvSpPr>
        <p:spPr bwMode="auto">
          <a:xfrm>
            <a:off x="2627313" y="2787650"/>
            <a:ext cx="3887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/>
              <a:t>генерируемый в активной части</a:t>
            </a:r>
            <a:r>
              <a:rPr lang="ru-RU"/>
              <a:t> фотонный поток</a:t>
            </a:r>
          </a:p>
        </p:txBody>
      </p:sp>
      <p:sp>
        <p:nvSpPr>
          <p:cNvPr id="78931" name="Line 32"/>
          <p:cNvSpPr>
            <a:spLocks noChangeShapeType="1"/>
          </p:cNvSpPr>
          <p:nvPr/>
        </p:nvSpPr>
        <p:spPr bwMode="auto">
          <a:xfrm flipH="1" flipV="1">
            <a:off x="6011863" y="2211388"/>
            <a:ext cx="719137" cy="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32" name="Text Box 37"/>
          <p:cNvSpPr txBox="1">
            <a:spLocks noChangeArrowheads="1"/>
          </p:cNvSpPr>
          <p:nvPr/>
        </p:nvSpPr>
        <p:spPr bwMode="auto">
          <a:xfrm>
            <a:off x="6588125" y="1924050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поток электронов</a:t>
            </a:r>
          </a:p>
        </p:txBody>
      </p:sp>
      <p:sp>
        <p:nvSpPr>
          <p:cNvPr id="78933" name="AutoShape 38"/>
          <p:cNvSpPr>
            <a:spLocks noChangeArrowheads="1"/>
          </p:cNvSpPr>
          <p:nvPr/>
        </p:nvSpPr>
        <p:spPr bwMode="auto">
          <a:xfrm>
            <a:off x="3670300" y="4292600"/>
            <a:ext cx="431800" cy="647700"/>
          </a:xfrm>
          <a:prstGeom prst="upDown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934" name="AutoShape 40"/>
          <p:cNvSpPr>
            <a:spLocks noChangeArrowheads="1"/>
          </p:cNvSpPr>
          <p:nvPr/>
        </p:nvSpPr>
        <p:spPr bwMode="auto">
          <a:xfrm>
            <a:off x="3094038" y="5156200"/>
            <a:ext cx="15843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8935" name="Line 41"/>
          <p:cNvSpPr>
            <a:spLocks noChangeShapeType="1"/>
          </p:cNvSpPr>
          <p:nvPr/>
        </p:nvSpPr>
        <p:spPr bwMode="auto">
          <a:xfrm>
            <a:off x="969963" y="5648325"/>
            <a:ext cx="2124075" cy="127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36" name="Line 43"/>
          <p:cNvSpPr>
            <a:spLocks noChangeShapeType="1"/>
          </p:cNvSpPr>
          <p:nvPr/>
        </p:nvSpPr>
        <p:spPr bwMode="auto">
          <a:xfrm flipV="1">
            <a:off x="4606925" y="5648325"/>
            <a:ext cx="2265363" cy="127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8893" name="Object 45"/>
          <p:cNvGraphicFramePr>
            <a:graphicFrameLocks noChangeAspect="1"/>
          </p:cNvGraphicFramePr>
          <p:nvPr/>
        </p:nvGraphicFramePr>
        <p:xfrm>
          <a:off x="3200400" y="5445125"/>
          <a:ext cx="137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0" name="Equation" r:id="rId15" imgW="1371600" imgH="406080" progId="Equation.DSMT4">
                  <p:embed/>
                </p:oleObj>
              </mc:Choice>
              <mc:Fallback>
                <p:oleObj name="Equation" r:id="rId15" imgW="1371600" imgH="40608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445125"/>
                        <a:ext cx="13716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94" name="Object 46"/>
          <p:cNvGraphicFramePr>
            <a:graphicFrameLocks noChangeAspect="1"/>
          </p:cNvGraphicFramePr>
          <p:nvPr/>
        </p:nvGraphicFramePr>
        <p:xfrm>
          <a:off x="285750" y="5476875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1" name="Equation" r:id="rId17" imgW="622080" imgH="342720" progId="Equation.DSMT4">
                  <p:embed/>
                </p:oleObj>
              </mc:Choice>
              <mc:Fallback>
                <p:oleObj name="Equation" r:id="rId17" imgW="622080" imgH="34272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476875"/>
                        <a:ext cx="6223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96" name="Object 48"/>
          <p:cNvGraphicFramePr>
            <a:graphicFrameLocks noChangeAspect="1"/>
          </p:cNvGraphicFramePr>
          <p:nvPr/>
        </p:nvGraphicFramePr>
        <p:xfrm>
          <a:off x="6910388" y="5445125"/>
          <a:ext cx="393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2" name="Equation" r:id="rId18" imgW="393480" imgH="406080" progId="Equation.DSMT4">
                  <p:embed/>
                </p:oleObj>
              </mc:Choice>
              <mc:Fallback>
                <p:oleObj name="Equation" r:id="rId18" imgW="393480" imgH="40608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5445125"/>
                        <a:ext cx="3937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37" name="Text Box 49"/>
          <p:cNvSpPr txBox="1">
            <a:spLocks noChangeArrowheads="1"/>
          </p:cNvSpPr>
          <p:nvPr/>
        </p:nvSpPr>
        <p:spPr bwMode="auto">
          <a:xfrm>
            <a:off x="1689100" y="6164263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990000"/>
                </a:solidFill>
              </a:rPr>
              <a:t>внешний квантовый выход</a:t>
            </a:r>
          </a:p>
        </p:txBody>
      </p:sp>
      <p:sp>
        <p:nvSpPr>
          <p:cNvPr id="78938" name="Line 50"/>
          <p:cNvSpPr>
            <a:spLocks noChangeShapeType="1"/>
          </p:cNvSpPr>
          <p:nvPr/>
        </p:nvSpPr>
        <p:spPr bwMode="auto">
          <a:xfrm>
            <a:off x="3779838" y="1557338"/>
            <a:ext cx="288925" cy="430212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39" name="Text Box 51"/>
          <p:cNvSpPr txBox="1">
            <a:spLocks noChangeArrowheads="1"/>
          </p:cNvSpPr>
          <p:nvPr/>
        </p:nvSpPr>
        <p:spPr bwMode="auto">
          <a:xfrm>
            <a:off x="1619250" y="1125538"/>
            <a:ext cx="2303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CC00"/>
                </a:solidFill>
              </a:rPr>
              <a:t>эффективность вывода</a:t>
            </a:r>
          </a:p>
        </p:txBody>
      </p:sp>
      <p:sp>
        <p:nvSpPr>
          <p:cNvPr id="78940" name="Text Box 52"/>
          <p:cNvSpPr txBox="1">
            <a:spLocks noChangeArrowheads="1"/>
          </p:cNvSpPr>
          <p:nvPr/>
        </p:nvSpPr>
        <p:spPr bwMode="auto">
          <a:xfrm>
            <a:off x="4211638" y="981075"/>
            <a:ext cx="2808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внутренний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квантовый выход</a:t>
            </a:r>
          </a:p>
        </p:txBody>
      </p:sp>
      <p:sp>
        <p:nvSpPr>
          <p:cNvPr id="78941" name="Line 55"/>
          <p:cNvSpPr>
            <a:spLocks noChangeShapeType="1"/>
          </p:cNvSpPr>
          <p:nvPr/>
        </p:nvSpPr>
        <p:spPr bwMode="auto">
          <a:xfrm>
            <a:off x="5364163" y="1628775"/>
            <a:ext cx="1587" cy="358775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42" name="Line 57"/>
          <p:cNvSpPr>
            <a:spLocks noChangeShapeType="1"/>
          </p:cNvSpPr>
          <p:nvPr/>
        </p:nvSpPr>
        <p:spPr bwMode="auto">
          <a:xfrm>
            <a:off x="3779838" y="1557338"/>
            <a:ext cx="1223962" cy="43180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8943" name="Text Box 59"/>
          <p:cNvSpPr txBox="1">
            <a:spLocks noChangeArrowheads="1"/>
          </p:cNvSpPr>
          <p:nvPr/>
        </p:nvSpPr>
        <p:spPr bwMode="auto">
          <a:xfrm>
            <a:off x="2124075" y="404813"/>
            <a:ext cx="973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990000"/>
                </a:solidFill>
              </a:rPr>
              <a:t>опр</a:t>
            </a:r>
            <a:r>
              <a:rPr lang="ru-RU" sz="2800">
                <a:solidFill>
                  <a:srgbClr val="990000"/>
                </a:solidFill>
              </a:rPr>
              <a:t>?</a:t>
            </a:r>
          </a:p>
        </p:txBody>
      </p:sp>
      <p:sp>
        <p:nvSpPr>
          <p:cNvPr id="78944" name="Text Box 60"/>
          <p:cNvSpPr txBox="1">
            <a:spLocks noChangeArrowheads="1"/>
          </p:cNvSpPr>
          <p:nvPr/>
        </p:nvSpPr>
        <p:spPr bwMode="auto">
          <a:xfrm>
            <a:off x="6443663" y="404813"/>
            <a:ext cx="9731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990000"/>
                </a:solidFill>
              </a:rPr>
              <a:t>опр</a:t>
            </a:r>
            <a:r>
              <a:rPr lang="ru-RU" sz="2800">
                <a:solidFill>
                  <a:srgbClr val="990000"/>
                </a:solidFill>
              </a:rPr>
              <a:t>?</a:t>
            </a:r>
          </a:p>
        </p:txBody>
      </p:sp>
      <p:sp>
        <p:nvSpPr>
          <p:cNvPr id="78912" name="Text Box 64"/>
          <p:cNvSpPr txBox="1">
            <a:spLocks noChangeArrowheads="1"/>
          </p:cNvSpPr>
          <p:nvPr/>
        </p:nvSpPr>
        <p:spPr bwMode="auto">
          <a:xfrm>
            <a:off x="6202363" y="4000500"/>
            <a:ext cx="2941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ru-RU"/>
              <a:t>Типичные значения:</a:t>
            </a:r>
          </a:p>
        </p:txBody>
      </p:sp>
      <p:graphicFrame>
        <p:nvGraphicFramePr>
          <p:cNvPr id="78913" name="Object 65"/>
          <p:cNvGraphicFramePr>
            <a:graphicFrameLocks noChangeAspect="1"/>
          </p:cNvGraphicFramePr>
          <p:nvPr/>
        </p:nvGraphicFramePr>
        <p:xfrm>
          <a:off x="6294438" y="4508500"/>
          <a:ext cx="2286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43" name="Equation" r:id="rId19" imgW="2286000" imgH="888840" progId="Equation.DSMT4">
                  <p:embed/>
                </p:oleObj>
              </mc:Choice>
              <mc:Fallback>
                <p:oleObj name="Equation" r:id="rId19" imgW="2286000" imgH="888840" progId="Equation.DSMT4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4438" y="4508500"/>
                        <a:ext cx="22860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28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79929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Связанные понятие:</a:t>
            </a:r>
            <a:r>
              <a:rPr lang="ru-RU" sz="2400">
                <a:latin typeface="Trebuchet MS" pitchFamily="34" charset="0"/>
              </a:rPr>
              <a:t> </a:t>
            </a:r>
            <a:r>
              <a:rPr lang="ru-RU" sz="2400">
                <a:solidFill>
                  <a:srgbClr val="990000"/>
                </a:solidFill>
                <a:latin typeface="Trebuchet MS" pitchFamily="34" charset="0"/>
              </a:rPr>
              <a:t>выходная мощность</a:t>
            </a:r>
            <a:r>
              <a:rPr lang="ru-RU" sz="2400" b="0">
                <a:latin typeface="Trebuchet MS" pitchFamily="34" charset="0"/>
              </a:rPr>
              <a:t> и</a:t>
            </a:r>
            <a:r>
              <a:rPr lang="ru-RU" sz="2400">
                <a:latin typeface="Trebuchet MS" pitchFamily="34" charset="0"/>
              </a:rPr>
              <a:t> </a:t>
            </a:r>
            <a:r>
              <a:rPr lang="ru-RU" sz="2400">
                <a:solidFill>
                  <a:srgbClr val="990000"/>
                </a:solidFill>
                <a:latin typeface="Trebuchet MS" pitchFamily="34" charset="0"/>
              </a:rPr>
              <a:t>полный КПД</a:t>
            </a:r>
          </a:p>
        </p:txBody>
      </p:sp>
      <p:graphicFrame>
        <p:nvGraphicFramePr>
          <p:cNvPr id="79915" name="Object 43"/>
          <p:cNvGraphicFramePr>
            <a:graphicFrameLocks noChangeAspect="1"/>
          </p:cNvGraphicFramePr>
          <p:nvPr/>
        </p:nvGraphicFramePr>
        <p:xfrm>
          <a:off x="4787900" y="908050"/>
          <a:ext cx="28321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2" name="Equation" r:id="rId3" imgW="2831760" imgH="749160" progId="Equation.DSMT4">
                  <p:embed/>
                </p:oleObj>
              </mc:Choice>
              <mc:Fallback>
                <p:oleObj name="Equation" r:id="rId3" imgW="2831760" imgH="749160" progId="Equation.DSMT4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908050"/>
                        <a:ext cx="283210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0" name="Text Box 45"/>
          <p:cNvSpPr txBox="1">
            <a:spLocks noChangeArrowheads="1"/>
          </p:cNvSpPr>
          <p:nvPr/>
        </p:nvSpPr>
        <p:spPr bwMode="auto">
          <a:xfrm>
            <a:off x="3778250" y="1411288"/>
            <a:ext cx="1079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0"/>
              <a:t>соотв.</a:t>
            </a:r>
          </a:p>
          <a:p>
            <a:pPr algn="ctr"/>
            <a:r>
              <a:rPr lang="ru-RU" sz="1400" b="0"/>
              <a:t>мощность</a:t>
            </a:r>
          </a:p>
        </p:txBody>
      </p:sp>
      <p:graphicFrame>
        <p:nvGraphicFramePr>
          <p:cNvPr id="79918" name="Object 46"/>
          <p:cNvGraphicFramePr>
            <a:graphicFrameLocks noChangeAspect="1"/>
          </p:cNvGraphicFramePr>
          <p:nvPr/>
        </p:nvGraphicFramePr>
        <p:xfrm>
          <a:off x="3563938" y="1052513"/>
          <a:ext cx="393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3" name="Equation" r:id="rId5" imgW="393480" imgH="406080" progId="Equation.DSMT4">
                  <p:embed/>
                </p:oleObj>
              </mc:Choice>
              <mc:Fallback>
                <p:oleObj name="Equation" r:id="rId5" imgW="393480" imgH="40608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052513"/>
                        <a:ext cx="3937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1" name="AutoShape 47"/>
          <p:cNvSpPr>
            <a:spLocks noChangeArrowheads="1"/>
          </p:cNvSpPr>
          <p:nvPr/>
        </p:nvSpPr>
        <p:spPr bwMode="auto">
          <a:xfrm>
            <a:off x="4067175" y="1125538"/>
            <a:ext cx="503238" cy="287337"/>
          </a:xfrm>
          <a:prstGeom prst="rightArrow">
            <a:avLst>
              <a:gd name="adj1" fmla="val 50000"/>
              <a:gd name="adj2" fmla="val 437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9920" name="Object 48"/>
          <p:cNvGraphicFramePr>
            <a:graphicFrameLocks noChangeAspect="1"/>
          </p:cNvGraphicFramePr>
          <p:nvPr/>
        </p:nvGraphicFramePr>
        <p:xfrm>
          <a:off x="3995738" y="765175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4" name="Equation" r:id="rId7" imgW="380880" imgH="304560" progId="Equation.DSMT4">
                  <p:embed/>
                </p:oleObj>
              </mc:Choice>
              <mc:Fallback>
                <p:oleObj name="Equation" r:id="rId7" imgW="380880" imgH="30456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765175"/>
                        <a:ext cx="381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2" name="Text Box 49"/>
          <p:cNvSpPr txBox="1">
            <a:spLocks noChangeArrowheads="1"/>
          </p:cNvSpPr>
          <p:nvPr/>
        </p:nvSpPr>
        <p:spPr bwMode="auto">
          <a:xfrm>
            <a:off x="179388" y="2276475"/>
            <a:ext cx="5948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990000"/>
                </a:solidFill>
              </a:rPr>
              <a:t>Эффективность преобразования мощности</a:t>
            </a:r>
          </a:p>
          <a:p>
            <a:r>
              <a:rPr lang="ru-RU"/>
              <a:t> </a:t>
            </a:r>
            <a:r>
              <a:rPr lang="ru-RU" b="0"/>
              <a:t>(или полный КПД):</a:t>
            </a:r>
          </a:p>
        </p:txBody>
      </p:sp>
      <p:graphicFrame>
        <p:nvGraphicFramePr>
          <p:cNvPr id="79922" name="Object 50"/>
          <p:cNvGraphicFramePr>
            <a:graphicFrameLocks noChangeAspect="1"/>
          </p:cNvGraphicFramePr>
          <p:nvPr/>
        </p:nvGraphicFramePr>
        <p:xfrm>
          <a:off x="395288" y="3644900"/>
          <a:ext cx="622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5" name="Equation" r:id="rId9" imgW="622080" imgH="406080" progId="Equation.DSMT4">
                  <p:embed/>
                </p:oleObj>
              </mc:Choice>
              <mc:Fallback>
                <p:oleObj name="Equation" r:id="rId9" imgW="622080" imgH="406080" progId="Equation.DSMT4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644900"/>
                        <a:ext cx="622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3" name="Line 51"/>
          <p:cNvSpPr>
            <a:spLocks noChangeShapeType="1"/>
          </p:cNvSpPr>
          <p:nvPr/>
        </p:nvSpPr>
        <p:spPr bwMode="auto">
          <a:xfrm flipH="1">
            <a:off x="7235825" y="1773238"/>
            <a:ext cx="0" cy="2808287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9924" name="Object 52"/>
          <p:cNvGraphicFramePr>
            <a:graphicFrameLocks noChangeAspect="1"/>
          </p:cNvGraphicFramePr>
          <p:nvPr/>
        </p:nvGraphicFramePr>
        <p:xfrm>
          <a:off x="6443663" y="4322763"/>
          <a:ext cx="1955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6" name="Equation" r:id="rId11" imgW="1955520" imgH="761760" progId="Equation.DSMT4">
                  <p:embed/>
                </p:oleObj>
              </mc:Choice>
              <mc:Fallback>
                <p:oleObj name="Equation" r:id="rId11" imgW="1955520" imgH="761760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322763"/>
                        <a:ext cx="1955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925" name="Object 53"/>
          <p:cNvGraphicFramePr>
            <a:graphicFrameLocks noChangeAspect="1"/>
          </p:cNvGraphicFramePr>
          <p:nvPr/>
        </p:nvGraphicFramePr>
        <p:xfrm>
          <a:off x="3321050" y="4868863"/>
          <a:ext cx="2501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7" name="Equation" r:id="rId13" imgW="2501640" imgH="406080" progId="Equation.DSMT4">
                  <p:embed/>
                </p:oleObj>
              </mc:Choice>
              <mc:Fallback>
                <p:oleObj name="Equation" r:id="rId13" imgW="2501640" imgH="406080" progId="Equation.DSMT4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50" y="4868863"/>
                        <a:ext cx="25019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4" name="Text Box 54"/>
          <p:cNvSpPr txBox="1">
            <a:spLocks noChangeArrowheads="1"/>
          </p:cNvSpPr>
          <p:nvPr/>
        </p:nvSpPr>
        <p:spPr bwMode="auto">
          <a:xfrm>
            <a:off x="539750" y="1052513"/>
            <a:ext cx="299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990000"/>
                </a:solidFill>
              </a:rPr>
              <a:t>Выходная мощность:</a:t>
            </a:r>
          </a:p>
        </p:txBody>
      </p:sp>
      <p:graphicFrame>
        <p:nvGraphicFramePr>
          <p:cNvPr id="79927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327037"/>
              </p:ext>
            </p:extLst>
          </p:nvPr>
        </p:nvGraphicFramePr>
        <p:xfrm>
          <a:off x="1630363" y="3506788"/>
          <a:ext cx="426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8" name="Equation" r:id="rId15" imgW="4267080" imgH="660240" progId="Equation.DSMT4">
                  <p:embed/>
                </p:oleObj>
              </mc:Choice>
              <mc:Fallback>
                <p:oleObj name="Equation" r:id="rId15" imgW="4267080" imgH="660240" progId="Equation.DSMT4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3506788"/>
                        <a:ext cx="426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5" name="Text Box 58"/>
          <p:cNvSpPr txBox="1">
            <a:spLocks noChangeArrowheads="1"/>
          </p:cNvSpPr>
          <p:nvPr/>
        </p:nvSpPr>
        <p:spPr bwMode="auto">
          <a:xfrm>
            <a:off x="7667625" y="1052513"/>
            <a:ext cx="65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/>
              <a:t>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4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80925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Чувствительность СД</a:t>
            </a:r>
            <a:endParaRPr lang="ru-RU" sz="24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80926" name="Text Box 16"/>
          <p:cNvSpPr txBox="1">
            <a:spLocks noChangeArrowheads="1"/>
          </p:cNvSpPr>
          <p:nvPr/>
        </p:nvSpPr>
        <p:spPr bwMode="auto">
          <a:xfrm>
            <a:off x="447675" y="995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80913" name="Object 17"/>
          <p:cNvGraphicFramePr>
            <a:graphicFrameLocks noChangeAspect="1"/>
          </p:cNvGraphicFramePr>
          <p:nvPr/>
        </p:nvGraphicFramePr>
        <p:xfrm>
          <a:off x="2700338" y="1804988"/>
          <a:ext cx="3289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2" name="Equation" r:id="rId3" imgW="3288960" imgH="761760" progId="Equation.DSMT4">
                  <p:embed/>
                </p:oleObj>
              </mc:Choice>
              <mc:Fallback>
                <p:oleObj name="Equation" r:id="rId3" imgW="3288960" imgH="76176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804988"/>
                        <a:ext cx="32893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27" name="Line 19"/>
          <p:cNvSpPr>
            <a:spLocks noChangeShapeType="1"/>
          </p:cNvSpPr>
          <p:nvPr/>
        </p:nvSpPr>
        <p:spPr bwMode="auto">
          <a:xfrm>
            <a:off x="2916238" y="1301750"/>
            <a:ext cx="431800" cy="43180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0928" name="Line 20"/>
          <p:cNvSpPr>
            <a:spLocks noChangeShapeType="1"/>
          </p:cNvSpPr>
          <p:nvPr/>
        </p:nvSpPr>
        <p:spPr bwMode="auto">
          <a:xfrm flipV="1">
            <a:off x="2843213" y="2597150"/>
            <a:ext cx="503237" cy="360363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0929" name="Text Box 21"/>
          <p:cNvSpPr txBox="1">
            <a:spLocks noChangeArrowheads="1"/>
          </p:cNvSpPr>
          <p:nvPr/>
        </p:nvSpPr>
        <p:spPr bwMode="auto">
          <a:xfrm>
            <a:off x="1428750" y="941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излучаемая мощность</a:t>
            </a:r>
          </a:p>
        </p:txBody>
      </p:sp>
      <p:sp>
        <p:nvSpPr>
          <p:cNvPr id="80930" name="Text Box 22"/>
          <p:cNvSpPr txBox="1">
            <a:spLocks noChangeArrowheads="1"/>
          </p:cNvSpPr>
          <p:nvPr/>
        </p:nvSpPr>
        <p:spPr bwMode="auto">
          <a:xfrm>
            <a:off x="1763713" y="2957513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1"/>
                </a:solidFill>
              </a:rPr>
              <a:t>ток инжекции</a:t>
            </a:r>
          </a:p>
        </p:txBody>
      </p:sp>
      <p:graphicFrame>
        <p:nvGraphicFramePr>
          <p:cNvPr id="809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504030"/>
              </p:ext>
            </p:extLst>
          </p:nvPr>
        </p:nvGraphicFramePr>
        <p:xfrm>
          <a:off x="6246813" y="1830388"/>
          <a:ext cx="673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3" name="Equation" r:id="rId5" imgW="672840" imgH="787320" progId="Equation.DSMT4">
                  <p:embed/>
                </p:oleObj>
              </mc:Choice>
              <mc:Fallback>
                <p:oleObj name="Equation" r:id="rId5" imgW="672840" imgH="78732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830388"/>
                        <a:ext cx="6731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31" name="Text Box 24"/>
          <p:cNvSpPr txBox="1">
            <a:spLocks noChangeArrowheads="1"/>
          </p:cNvSpPr>
          <p:nvPr/>
        </p:nvSpPr>
        <p:spPr bwMode="auto">
          <a:xfrm>
            <a:off x="6227763" y="188913"/>
            <a:ext cx="9731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990000"/>
                </a:solidFill>
              </a:rPr>
              <a:t>опр</a:t>
            </a:r>
            <a:r>
              <a:rPr lang="ru-RU" sz="2800">
                <a:solidFill>
                  <a:srgbClr val="990000"/>
                </a:solidFill>
              </a:rPr>
              <a:t>?</a:t>
            </a:r>
          </a:p>
        </p:txBody>
      </p:sp>
      <p:sp>
        <p:nvSpPr>
          <p:cNvPr id="80932" name="Text Box 25"/>
          <p:cNvSpPr txBox="1">
            <a:spLocks noChangeArrowheads="1"/>
          </p:cNvSpPr>
          <p:nvPr/>
        </p:nvSpPr>
        <p:spPr bwMode="auto">
          <a:xfrm>
            <a:off x="2962275" y="3671888"/>
            <a:ext cx="321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Упрощенная формула:</a:t>
            </a:r>
          </a:p>
        </p:txBody>
      </p:sp>
      <p:graphicFrame>
        <p:nvGraphicFramePr>
          <p:cNvPr id="8092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836782"/>
              </p:ext>
            </p:extLst>
          </p:nvPr>
        </p:nvGraphicFramePr>
        <p:xfrm>
          <a:off x="3743325" y="4252913"/>
          <a:ext cx="1968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4" name="Equation" r:id="rId7" imgW="1968480" imgH="812520" progId="Equation.DSMT4">
                  <p:embed/>
                </p:oleObj>
              </mc:Choice>
              <mc:Fallback>
                <p:oleObj name="Equation" r:id="rId7" imgW="1968480" imgH="81252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5" y="4252913"/>
                        <a:ext cx="19685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2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333893"/>
              </p:ext>
            </p:extLst>
          </p:nvPr>
        </p:nvGraphicFramePr>
        <p:xfrm>
          <a:off x="6234113" y="4259263"/>
          <a:ext cx="698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5" name="Equation" r:id="rId9" imgW="698400" imgH="812520" progId="Equation.DSMT4">
                  <p:embed/>
                </p:oleObj>
              </mc:Choice>
              <mc:Fallback>
                <p:oleObj name="Equation" r:id="rId9" imgW="698400" imgH="81252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113" y="4259263"/>
                        <a:ext cx="6985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33" name="Text Box 28"/>
          <p:cNvSpPr txBox="1">
            <a:spLocks noChangeArrowheads="1"/>
          </p:cNvSpPr>
          <p:nvPr/>
        </p:nvSpPr>
        <p:spPr bwMode="auto">
          <a:xfrm>
            <a:off x="901700" y="5373688"/>
            <a:ext cx="7639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990000"/>
                </a:solidFill>
              </a:rPr>
              <a:t>?</a:t>
            </a:r>
            <a:r>
              <a:rPr lang="ru-RU" b="0"/>
              <a:t> </a:t>
            </a:r>
            <a:r>
              <a:rPr lang="ru-RU"/>
              <a:t>Пример</a:t>
            </a:r>
            <a:r>
              <a:rPr lang="ru-RU" b="0"/>
              <a:t>: </a:t>
            </a:r>
            <a:r>
              <a:rPr lang="en-US" b="0">
                <a:latin typeface="Symbol" pitchFamily="18" charset="2"/>
              </a:rPr>
              <a:t>l </a:t>
            </a:r>
            <a:r>
              <a:rPr lang="en-US" b="0"/>
              <a:t>= </a:t>
            </a:r>
            <a:r>
              <a:rPr lang="ru-RU" b="0"/>
              <a:t>1,24 мкм; </a:t>
            </a:r>
            <a:r>
              <a:rPr lang="en-US" b="0" i="1"/>
              <a:t>i</a:t>
            </a:r>
            <a:r>
              <a:rPr lang="en-US" b="0"/>
              <a:t> =</a:t>
            </a:r>
            <a:r>
              <a:rPr lang="ru-RU" b="0"/>
              <a:t> </a:t>
            </a:r>
            <a:r>
              <a:rPr lang="en-US" b="0"/>
              <a:t>1 </a:t>
            </a:r>
            <a:r>
              <a:rPr lang="ru-RU" b="0"/>
              <a:t>мА</a:t>
            </a:r>
            <a:r>
              <a:rPr lang="en-US" b="0"/>
              <a:t>, </a:t>
            </a:r>
            <a:r>
              <a:rPr lang="en-US" sz="2400" b="0">
                <a:latin typeface="Symbol" pitchFamily="18" charset="2"/>
              </a:rPr>
              <a:t>h</a:t>
            </a:r>
            <a:r>
              <a:rPr lang="en-US" b="0" i="1" baseline="-25000"/>
              <a:t>ex</a:t>
            </a:r>
            <a:r>
              <a:rPr lang="en-US" b="0"/>
              <a:t> = 1 </a:t>
            </a:r>
            <a:r>
              <a:rPr lang="en-US">
                <a:solidFill>
                  <a:srgbClr val="969696"/>
                </a:solidFill>
              </a:rPr>
              <a:t>(1)</a:t>
            </a:r>
            <a:r>
              <a:rPr lang="en-US" b="0"/>
              <a:t>, </a:t>
            </a:r>
            <a:r>
              <a:rPr lang="en-US" sz="2400" b="0">
                <a:latin typeface="Symbol" pitchFamily="18" charset="2"/>
              </a:rPr>
              <a:t>h</a:t>
            </a:r>
            <a:r>
              <a:rPr lang="en-US" b="0" i="1" baseline="-25000"/>
              <a:t>ex</a:t>
            </a:r>
            <a:r>
              <a:rPr lang="en-US" b="0"/>
              <a:t> = 0.5 </a:t>
            </a:r>
            <a:r>
              <a:rPr lang="en-US">
                <a:solidFill>
                  <a:srgbClr val="969696"/>
                </a:solidFill>
              </a:rPr>
              <a:t>(2)</a:t>
            </a:r>
            <a:r>
              <a:rPr lang="en-US" b="0"/>
              <a:t> </a:t>
            </a:r>
          </a:p>
          <a:p>
            <a:r>
              <a:rPr lang="en-US" b="0">
                <a:sym typeface="Wingdings" pitchFamily="2" charset="2"/>
              </a:rPr>
              <a:t>                                           </a:t>
            </a:r>
            <a:r>
              <a:rPr lang="ru-RU" b="0">
                <a:sym typeface="Wingdings" pitchFamily="2" charset="2"/>
              </a:rPr>
              <a:t></a:t>
            </a:r>
            <a:r>
              <a:rPr lang="en-US" b="0">
                <a:sym typeface="Wingdings" pitchFamily="2" charset="2"/>
              </a:rPr>
              <a:t> </a:t>
            </a:r>
          </a:p>
          <a:p>
            <a:r>
              <a:rPr lang="en-US" b="0" i="1">
                <a:sym typeface="Wingdings" pitchFamily="2" charset="2"/>
              </a:rPr>
              <a:t>                                         P</a:t>
            </a:r>
            <a:r>
              <a:rPr lang="en-US" b="0">
                <a:sym typeface="Wingdings" pitchFamily="2" charset="2"/>
              </a:rPr>
              <a:t> = ?</a:t>
            </a:r>
            <a:endParaRPr lang="ru-RU" b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3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81954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Насыщение чувствительности</a:t>
            </a:r>
            <a:endParaRPr lang="ru-RU" sz="2400">
              <a:solidFill>
                <a:srgbClr val="990000"/>
              </a:solidFill>
              <a:latin typeface="Trebuchet MS" pitchFamily="34" charset="0"/>
            </a:endParaRPr>
          </a:p>
        </p:txBody>
      </p:sp>
      <p:graphicFrame>
        <p:nvGraphicFramePr>
          <p:cNvPr id="81936" name="Object 16"/>
          <p:cNvGraphicFramePr>
            <a:graphicFrameLocks noChangeAspect="1"/>
          </p:cNvGraphicFramePr>
          <p:nvPr/>
        </p:nvGraphicFramePr>
        <p:xfrm>
          <a:off x="3155950" y="908050"/>
          <a:ext cx="28321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1" name="Equation" r:id="rId3" imgW="2831760" imgH="749160" progId="Equation.DSMT4">
                  <p:embed/>
                </p:oleObj>
              </mc:Choice>
              <mc:Fallback>
                <p:oleObj name="Equation" r:id="rId3" imgW="2831760" imgH="74916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950" y="908050"/>
                        <a:ext cx="283210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5" name="Text Box 17"/>
          <p:cNvSpPr txBox="1">
            <a:spLocks noChangeArrowheads="1"/>
          </p:cNvSpPr>
          <p:nvPr/>
        </p:nvSpPr>
        <p:spPr bwMode="auto">
          <a:xfrm>
            <a:off x="7451725" y="981075"/>
            <a:ext cx="65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ru-RU" sz="2400" b="0"/>
              <a:t>(1)</a:t>
            </a:r>
          </a:p>
        </p:txBody>
      </p:sp>
      <p:sp>
        <p:nvSpPr>
          <p:cNvPr id="81956" name="Text Box 18"/>
          <p:cNvSpPr txBox="1">
            <a:spLocks noChangeArrowheads="1"/>
          </p:cNvSpPr>
          <p:nvPr/>
        </p:nvSpPr>
        <p:spPr bwMode="auto">
          <a:xfrm>
            <a:off x="468313" y="1052513"/>
            <a:ext cx="2586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ym typeface="Wingdings" pitchFamily="2" charset="2"/>
              </a:rPr>
              <a:t> </a:t>
            </a:r>
            <a:r>
              <a:rPr lang="ru-RU"/>
              <a:t>2 слайда назад:</a:t>
            </a:r>
          </a:p>
        </p:txBody>
      </p:sp>
      <p:pic>
        <p:nvPicPr>
          <p:cNvPr id="81957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429000"/>
            <a:ext cx="38338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8" name="Text Box 20"/>
          <p:cNvSpPr txBox="1">
            <a:spLocks noChangeArrowheads="1"/>
          </p:cNvSpPr>
          <p:nvPr/>
        </p:nvSpPr>
        <p:spPr bwMode="auto">
          <a:xfrm>
            <a:off x="0" y="3157538"/>
            <a:ext cx="309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MQW </a:t>
            </a:r>
            <a:r>
              <a:rPr lang="ru-RU"/>
              <a:t>СД</a:t>
            </a:r>
            <a:r>
              <a:rPr lang="en-US"/>
              <a:t> InGaAs/GaN</a:t>
            </a:r>
            <a:r>
              <a:rPr lang="en-US" b="0"/>
              <a:t>:</a:t>
            </a:r>
          </a:p>
          <a:p>
            <a:pPr rtl="1"/>
            <a:r>
              <a:rPr lang="en-US" b="0">
                <a:latin typeface="Symbol" pitchFamily="18" charset="2"/>
              </a:rPr>
              <a:t>l</a:t>
            </a:r>
            <a:r>
              <a:rPr lang="en-US" b="0" baseline="-25000"/>
              <a:t>0</a:t>
            </a:r>
            <a:r>
              <a:rPr lang="en-US" b="0"/>
              <a:t> = 420 </a:t>
            </a:r>
            <a:r>
              <a:rPr lang="ru-RU" b="0"/>
              <a:t>нм;</a:t>
            </a:r>
          </a:p>
        </p:txBody>
      </p:sp>
      <p:graphicFrame>
        <p:nvGraphicFramePr>
          <p:cNvPr id="81941" name="Object 21"/>
          <p:cNvGraphicFramePr>
            <a:graphicFrameLocks noChangeAspect="1"/>
          </p:cNvGraphicFramePr>
          <p:nvPr/>
        </p:nvGraphicFramePr>
        <p:xfrm>
          <a:off x="4127500" y="1916113"/>
          <a:ext cx="889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2" name="Equation" r:id="rId6" imgW="888840" imgH="749160" progId="Equation.DSMT4">
                  <p:embed/>
                </p:oleObj>
              </mc:Choice>
              <mc:Fallback>
                <p:oleObj name="Equation" r:id="rId6" imgW="888840" imgH="74916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0" y="1916113"/>
                        <a:ext cx="889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9" name="Text Box 22"/>
          <p:cNvSpPr txBox="1">
            <a:spLocks noChangeArrowheads="1"/>
          </p:cNvSpPr>
          <p:nvPr/>
        </p:nvSpPr>
        <p:spPr bwMode="auto">
          <a:xfrm>
            <a:off x="5343525" y="2003425"/>
            <a:ext cx="3781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постоянна в ограниченном</a:t>
            </a:r>
          </a:p>
          <a:p>
            <a:r>
              <a:rPr lang="ru-RU"/>
              <a:t>диапазоне</a:t>
            </a:r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6227763" y="5229225"/>
            <a:ext cx="0" cy="107950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H="1">
            <a:off x="5867400" y="5229225"/>
            <a:ext cx="360363" cy="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1945" name="Text Box 25"/>
          <p:cNvSpPr txBox="1">
            <a:spLocks noChangeArrowheads="1"/>
          </p:cNvSpPr>
          <p:nvPr/>
        </p:nvSpPr>
        <p:spPr bwMode="auto">
          <a:xfrm>
            <a:off x="3635375" y="5373688"/>
            <a:ext cx="2541588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990000"/>
                </a:solidFill>
              </a:rPr>
              <a:t>постоянная</a:t>
            </a:r>
          </a:p>
          <a:p>
            <a:r>
              <a:rPr lang="ru-RU" dirty="0">
                <a:solidFill>
                  <a:srgbClr val="990000"/>
                </a:solidFill>
              </a:rPr>
              <a:t>чувствительность</a:t>
            </a:r>
          </a:p>
          <a:p>
            <a:endParaRPr lang="ru-RU" dirty="0">
              <a:solidFill>
                <a:srgbClr val="990000"/>
              </a:solidFill>
            </a:endParaRPr>
          </a:p>
          <a:p>
            <a:endParaRPr lang="ru-RU" dirty="0">
              <a:solidFill>
                <a:srgbClr val="990000"/>
              </a:solidFill>
            </a:endParaRPr>
          </a:p>
        </p:txBody>
      </p:sp>
      <p:graphicFrame>
        <p:nvGraphicFramePr>
          <p:cNvPr id="8194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279663"/>
              </p:ext>
            </p:extLst>
          </p:nvPr>
        </p:nvGraphicFramePr>
        <p:xfrm>
          <a:off x="3919538" y="6027738"/>
          <a:ext cx="1790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3" name="Equation" r:id="rId8" imgW="1790640" imgH="342720" progId="Equation.DSMT4">
                  <p:embed/>
                </p:oleObj>
              </mc:Choice>
              <mc:Fallback>
                <p:oleObj name="Equation" r:id="rId8" imgW="1790640" imgH="342720" progId="Equation.DSMT4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9538" y="6027738"/>
                        <a:ext cx="1790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3" name="Rectangle 29"/>
          <p:cNvSpPr>
            <a:spLocks noChangeArrowheads="1"/>
          </p:cNvSpPr>
          <p:nvPr/>
        </p:nvSpPr>
        <p:spPr bwMode="auto">
          <a:xfrm>
            <a:off x="0" y="5084763"/>
            <a:ext cx="3030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ru-RU" sz="2400">
                <a:solidFill>
                  <a:srgbClr val="990000"/>
                </a:solidFill>
              </a:rPr>
              <a:t>? </a:t>
            </a:r>
            <a:r>
              <a:rPr lang="ru-RU" sz="2000" b="0"/>
              <a:t>Внешний</a:t>
            </a:r>
          </a:p>
          <a:p>
            <a:pPr rtl="1"/>
            <a:r>
              <a:rPr lang="ru-RU" sz="2000" b="0"/>
              <a:t>квантовый выход</a:t>
            </a:r>
            <a:r>
              <a:rPr lang="ru-RU" sz="2400" b="0"/>
              <a:t> </a:t>
            </a:r>
            <a:r>
              <a:rPr lang="en-US" sz="2400" b="0">
                <a:latin typeface="Symbol" pitchFamily="18" charset="2"/>
              </a:rPr>
              <a:t>h</a:t>
            </a:r>
            <a:r>
              <a:rPr lang="en-US" sz="2400" b="0" baseline="-25000"/>
              <a:t>ex</a:t>
            </a:r>
            <a:endParaRPr lang="ru-RU" sz="2400" b="0" baseline="-25000"/>
          </a:p>
        </p:txBody>
      </p:sp>
      <p:graphicFrame>
        <p:nvGraphicFramePr>
          <p:cNvPr id="8195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844833"/>
              </p:ext>
            </p:extLst>
          </p:nvPr>
        </p:nvGraphicFramePr>
        <p:xfrm>
          <a:off x="200025" y="3940175"/>
          <a:ext cx="1968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4" name="Equation" r:id="rId10" imgW="1968480" imgH="812520" progId="Equation.DSMT4">
                  <p:embed/>
                </p:oleObj>
              </mc:Choice>
              <mc:Fallback>
                <p:oleObj name="Equation" r:id="rId10" imgW="1968480" imgH="812520" progId="Equation.DSMT4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3940175"/>
                        <a:ext cx="19685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4" name="Line 33"/>
          <p:cNvSpPr>
            <a:spLocks noChangeShapeType="1"/>
          </p:cNvSpPr>
          <p:nvPr/>
        </p:nvSpPr>
        <p:spPr bwMode="auto">
          <a:xfrm>
            <a:off x="0" y="4797425"/>
            <a:ext cx="3132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5" name="Line 34"/>
          <p:cNvSpPr>
            <a:spLocks noChangeShapeType="1"/>
          </p:cNvSpPr>
          <p:nvPr/>
        </p:nvSpPr>
        <p:spPr bwMode="auto">
          <a:xfrm>
            <a:off x="3132138" y="3213100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3" grpId="0" animBg="1"/>
      <p:bldP spid="81944" grpId="0" animBg="1"/>
      <p:bldP spid="819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70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8297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Спектральное распределение</a:t>
            </a:r>
            <a:endParaRPr lang="ru-RU" sz="2400">
              <a:solidFill>
                <a:srgbClr val="990000"/>
              </a:solidFill>
              <a:latin typeface="Trebuchet MS" pitchFamily="34" charset="0"/>
            </a:endParaRPr>
          </a:p>
        </p:txBody>
      </p:sp>
      <p:graphicFrame>
        <p:nvGraphicFramePr>
          <p:cNvPr id="82963" name="Object 19"/>
          <p:cNvGraphicFramePr>
            <a:graphicFrameLocks noChangeAspect="1"/>
          </p:cNvGraphicFramePr>
          <p:nvPr/>
        </p:nvGraphicFramePr>
        <p:xfrm>
          <a:off x="3492500" y="1557338"/>
          <a:ext cx="2133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8" name="Equation" r:id="rId3" imgW="2133600" imgH="355600" progId="Equation.DSMT4">
                  <p:embed/>
                </p:oleObj>
              </mc:Choice>
              <mc:Fallback>
                <p:oleObj name="Equation" r:id="rId3" imgW="2133600" imgH="355600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557338"/>
                        <a:ext cx="2133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72" name="Text Box 23"/>
          <p:cNvSpPr txBox="1">
            <a:spLocks noChangeArrowheads="1"/>
          </p:cNvSpPr>
          <p:nvPr/>
        </p:nvSpPr>
        <p:spPr bwMode="auto">
          <a:xfrm>
            <a:off x="250825" y="908050"/>
            <a:ext cx="576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Ширина спектральной линии светодиода:</a:t>
            </a:r>
          </a:p>
        </p:txBody>
      </p:sp>
      <p:sp>
        <p:nvSpPr>
          <p:cNvPr id="82973" name="Rectangle 21"/>
          <p:cNvSpPr>
            <a:spLocks noChangeArrowheads="1"/>
          </p:cNvSpPr>
          <p:nvPr/>
        </p:nvSpPr>
        <p:spPr bwMode="auto">
          <a:xfrm>
            <a:off x="6011863" y="1341438"/>
            <a:ext cx="14446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формула</a:t>
            </a:r>
          </a:p>
          <a:p>
            <a:r>
              <a:rPr lang="ru-RU"/>
              <a:t>получена</a:t>
            </a:r>
          </a:p>
          <a:p>
            <a:r>
              <a:rPr lang="ru-RU"/>
              <a:t>выше</a:t>
            </a:r>
          </a:p>
        </p:txBody>
      </p:sp>
      <p:graphicFrame>
        <p:nvGraphicFramePr>
          <p:cNvPr id="8296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394156"/>
              </p:ext>
            </p:extLst>
          </p:nvPr>
        </p:nvGraphicFramePr>
        <p:xfrm>
          <a:off x="2571750" y="2128838"/>
          <a:ext cx="40005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9" name="Equation" r:id="rId5" imgW="4000320" imgH="901440" progId="Equation.DSMT4">
                  <p:embed/>
                </p:oleObj>
              </mc:Choice>
              <mc:Fallback>
                <p:oleObj name="Equation" r:id="rId5" imgW="4000320" imgH="90144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2128838"/>
                        <a:ext cx="4000500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67" name="Object 23"/>
          <p:cNvGraphicFramePr>
            <a:graphicFrameLocks noChangeAspect="1"/>
          </p:cNvGraphicFramePr>
          <p:nvPr/>
        </p:nvGraphicFramePr>
        <p:xfrm>
          <a:off x="2339975" y="3213100"/>
          <a:ext cx="32893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0" name="Equation" r:id="rId7" imgW="3288960" imgH="787320" progId="Equation.DSMT4">
                  <p:embed/>
                </p:oleObj>
              </mc:Choice>
              <mc:Fallback>
                <p:oleObj name="Equation" r:id="rId7" imgW="3288960" imgH="78732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213100"/>
                        <a:ext cx="32893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6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58300"/>
              </p:ext>
            </p:extLst>
          </p:nvPr>
        </p:nvGraphicFramePr>
        <p:xfrm>
          <a:off x="6070600" y="3352800"/>
          <a:ext cx="1460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1" name="Equation" r:id="rId9" imgW="1460160" imgH="507960" progId="Equation.DSMT4">
                  <p:embed/>
                </p:oleObj>
              </mc:Choice>
              <mc:Fallback>
                <p:oleObj name="Equation" r:id="rId9" imgW="1460160" imgH="507960" progId="Equation.DSMT4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3352800"/>
                        <a:ext cx="14605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74" name="Picture 2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4122738"/>
            <a:ext cx="48958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8" name="Text Box 2"/>
          <p:cNvSpPr txBox="1">
            <a:spLocks noChangeArrowheads="1"/>
          </p:cNvSpPr>
          <p:nvPr/>
        </p:nvSpPr>
        <p:spPr bwMode="auto">
          <a:xfrm>
            <a:off x="3602038" y="730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83979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Время отклика</a:t>
            </a:r>
            <a:endParaRPr lang="ru-RU" sz="24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519113" y="928688"/>
            <a:ext cx="8229600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1. </a:t>
            </a:r>
            <a:r>
              <a:rPr lang="ru-RU" b="0">
                <a:latin typeface="Arial" charset="0"/>
              </a:rPr>
              <a:t>Для «обычных» СД определяется внешней цепью.</a:t>
            </a:r>
          </a:p>
          <a:p>
            <a:endParaRPr lang="ru-RU" b="0">
              <a:latin typeface="Arial" charset="0"/>
            </a:endParaRPr>
          </a:p>
          <a:p>
            <a:r>
              <a:rPr lang="ru-RU">
                <a:latin typeface="Arial" charset="0"/>
              </a:rPr>
              <a:t>2. </a:t>
            </a:r>
            <a:r>
              <a:rPr lang="ru-RU" b="0">
                <a:latin typeface="Arial" charset="0"/>
              </a:rPr>
              <a:t>Для СД, используемых в ТК-системах время отклика принципиально ограничено временем жизни неосновных носителей (потому что именно они вызывают спонтанное излучение).</a:t>
            </a:r>
          </a:p>
          <a:p>
            <a:endParaRPr lang="ru-RU" b="0">
              <a:latin typeface="Arial" charset="0"/>
            </a:endParaRPr>
          </a:p>
          <a:p>
            <a:r>
              <a:rPr lang="ru-RU">
                <a:latin typeface="Arial" charset="0"/>
              </a:rPr>
              <a:t>3.</a:t>
            </a:r>
            <a:r>
              <a:rPr lang="ru-RU" b="0">
                <a:latin typeface="Arial" charset="0"/>
              </a:rPr>
              <a:t> Для </a:t>
            </a:r>
            <a:r>
              <a:rPr lang="en-US" b="0">
                <a:latin typeface="Arial" charset="0"/>
              </a:rPr>
              <a:t>RC – </a:t>
            </a:r>
            <a:r>
              <a:rPr lang="ru-RU" b="0">
                <a:latin typeface="Arial" charset="0"/>
              </a:rPr>
              <a:t>цепи, моделирующей СД типичные времена нарастания сигнала </a:t>
            </a:r>
            <a:r>
              <a:rPr lang="en-US" sz="2400" b="0">
                <a:latin typeface="Symbol" pitchFamily="18" charset="2"/>
              </a:rPr>
              <a:t>t</a:t>
            </a:r>
            <a:endParaRPr lang="ru-RU" sz="2400" b="0">
              <a:latin typeface="Symbol" pitchFamily="18" charset="2"/>
            </a:endParaRPr>
          </a:p>
        </p:txBody>
      </p:sp>
      <p:graphicFrame>
        <p:nvGraphicFramePr>
          <p:cNvPr id="83985" name="Object 17"/>
          <p:cNvGraphicFramePr>
            <a:graphicFrameLocks noChangeAspect="1"/>
          </p:cNvGraphicFramePr>
          <p:nvPr/>
        </p:nvGraphicFramePr>
        <p:xfrm>
          <a:off x="3059113" y="3429000"/>
          <a:ext cx="2870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0" name="Equation" r:id="rId3" imgW="2869920" imgH="393480" progId="Equation.DSMT4">
                  <p:embed/>
                </p:oleObj>
              </mc:Choice>
              <mc:Fallback>
                <p:oleObj name="Equation" r:id="rId3" imgW="2869920" imgH="3934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429000"/>
                        <a:ext cx="2870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7" name="Rectangle 19"/>
          <p:cNvSpPr>
            <a:spLocks noChangeArrowheads="1"/>
          </p:cNvSpPr>
          <p:nvPr/>
        </p:nvSpPr>
        <p:spPr bwMode="auto">
          <a:xfrm>
            <a:off x="509588" y="3789363"/>
            <a:ext cx="83105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>
                <a:latin typeface="Arial" charset="0"/>
              </a:rPr>
              <a:t>составляют</a:t>
            </a:r>
            <a:r>
              <a:rPr lang="ru-RU">
                <a:latin typeface="Arial" charset="0"/>
              </a:rPr>
              <a:t> </a:t>
            </a:r>
            <a:r>
              <a:rPr lang="ru-RU">
                <a:solidFill>
                  <a:srgbClr val="990000"/>
                </a:solidFill>
                <a:latin typeface="Arial" charset="0"/>
              </a:rPr>
              <a:t>1…50 нс</a:t>
            </a:r>
            <a:r>
              <a:rPr lang="ru-RU">
                <a:latin typeface="Arial" charset="0"/>
              </a:rPr>
              <a:t>.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Внутренняя квантовая эффективность </a:t>
            </a:r>
            <a:r>
              <a:rPr lang="ru-RU" b="0">
                <a:latin typeface="Arial" charset="0"/>
              </a:rPr>
              <a:t>равна: </a:t>
            </a:r>
          </a:p>
          <a:p>
            <a:endParaRPr lang="ru-RU" b="0">
              <a:latin typeface="Arial" charset="0"/>
            </a:endParaRPr>
          </a:p>
          <a:p>
            <a:r>
              <a:rPr lang="ru-RU" b="0">
                <a:latin typeface="Arial" charset="0"/>
              </a:rPr>
              <a:t>Частотный диапазон (3 дБ)</a:t>
            </a:r>
            <a:endParaRPr lang="ru-RU" sz="2400" b="0">
              <a:latin typeface="Symbol" pitchFamily="18" charset="2"/>
            </a:endParaRPr>
          </a:p>
        </p:txBody>
      </p:sp>
      <p:graphicFrame>
        <p:nvGraphicFramePr>
          <p:cNvPr id="83988" name="Object 20"/>
          <p:cNvGraphicFramePr>
            <a:graphicFrameLocks noChangeAspect="1"/>
          </p:cNvGraphicFramePr>
          <p:nvPr/>
        </p:nvGraphicFramePr>
        <p:xfrm>
          <a:off x="6011863" y="4365625"/>
          <a:ext cx="1371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1" name="Equation" r:id="rId5" imgW="1371600" imgH="393480" progId="Equation.DSMT4">
                  <p:embed/>
                </p:oleObj>
              </mc:Choice>
              <mc:Fallback>
                <p:oleObj name="Equation" r:id="rId5" imgW="1371600" imgH="39348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365625"/>
                        <a:ext cx="13716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89" name="Object 21"/>
          <p:cNvGraphicFramePr>
            <a:graphicFrameLocks noChangeAspect="1"/>
          </p:cNvGraphicFramePr>
          <p:nvPr/>
        </p:nvGraphicFramePr>
        <p:xfrm>
          <a:off x="6011863" y="4941888"/>
          <a:ext cx="1549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2" name="Equation" r:id="rId7" imgW="1549080" imgH="342720" progId="Equation.DSMT4">
                  <p:embed/>
                </p:oleObj>
              </mc:Choice>
              <mc:Fallback>
                <p:oleObj name="Equation" r:id="rId7" imgW="1549080" imgH="34272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941888"/>
                        <a:ext cx="15494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539750" y="5734050"/>
            <a:ext cx="3503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>
                <a:latin typeface="Arial" charset="0"/>
              </a:rPr>
              <a:t>Максимизируют произведение:</a:t>
            </a:r>
          </a:p>
        </p:txBody>
      </p:sp>
      <p:graphicFrame>
        <p:nvGraphicFramePr>
          <p:cNvPr id="83991" name="Object 23"/>
          <p:cNvGraphicFramePr>
            <a:graphicFrameLocks noChangeAspect="1"/>
          </p:cNvGraphicFramePr>
          <p:nvPr/>
        </p:nvGraphicFramePr>
        <p:xfrm>
          <a:off x="4067175" y="5734050"/>
          <a:ext cx="1905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3" name="Equation" r:id="rId9" imgW="1904760" imgH="393480" progId="Equation.DSMT4">
                  <p:embed/>
                </p:oleObj>
              </mc:Choice>
              <mc:Fallback>
                <p:oleObj name="Equation" r:id="rId9" imgW="1904760" imgH="393480" progId="Equation.DSMT4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5734050"/>
                        <a:ext cx="19050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92" name="Rectangle 24"/>
          <p:cNvSpPr>
            <a:spLocks noChangeArrowheads="1"/>
          </p:cNvSpPr>
          <p:nvPr/>
        </p:nvSpPr>
        <p:spPr bwMode="auto">
          <a:xfrm>
            <a:off x="5978525" y="5734050"/>
            <a:ext cx="3165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>
                <a:latin typeface="Arial" charset="0"/>
              </a:rPr>
              <a:t>,то есть минимизируют время излучательной рекомбинации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2587625" y="260350"/>
            <a:ext cx="440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Схемотехнические решения</a:t>
            </a:r>
          </a:p>
        </p:txBody>
      </p:sp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" y="765175"/>
            <a:ext cx="864235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539750" y="3284538"/>
            <a:ext cx="78676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К этому стремятся:</a:t>
            </a:r>
          </a:p>
          <a:p>
            <a:r>
              <a:rPr lang="ru-RU" b="0"/>
              <a:t>а) питание от источника тока;</a:t>
            </a:r>
          </a:p>
          <a:p>
            <a:r>
              <a:rPr lang="ru-RU"/>
              <a:t>Так на самом деле:</a:t>
            </a:r>
          </a:p>
          <a:p>
            <a:r>
              <a:rPr lang="ru-RU" b="0"/>
              <a:t>б)  источник напряжения + резистор = источник тока;</a:t>
            </a:r>
          </a:p>
          <a:p>
            <a:r>
              <a:rPr lang="ru-RU" b="0"/>
              <a:t>в)  аналоговая модуляция излучаемого света через транзистор;</a:t>
            </a:r>
          </a:p>
          <a:p>
            <a:r>
              <a:rPr lang="ru-RU" b="0"/>
              <a:t>г)  цифровая модуляция транзисторным ключом.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468313" y="5157788"/>
            <a:ext cx="82280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Архитектурное освещение: </a:t>
            </a:r>
            <a:r>
              <a:rPr lang="ru-RU" b="0"/>
              <a:t>ШИМ током управляющего транзистора.</a:t>
            </a:r>
          </a:p>
          <a:p>
            <a:r>
              <a:rPr lang="ru-RU" b="0"/>
              <a:t>Источники любого цвета: параллельное включение нескольких СД разного цвета; цифровое управление током каждого </a:t>
            </a:r>
            <a:r>
              <a:rPr lang="ru-RU" b="0">
                <a:sym typeface="Wingdings" pitchFamily="2" charset="2"/>
              </a:rPr>
              <a:t></a:t>
            </a:r>
            <a:r>
              <a:rPr lang="en-US" b="0">
                <a:sym typeface="Wingdings" pitchFamily="2" charset="2"/>
              </a:rPr>
              <a:t> </a:t>
            </a:r>
            <a:r>
              <a:rPr lang="ru-RU" b="0">
                <a:sym typeface="Wingdings" pitchFamily="2" charset="2"/>
              </a:rPr>
              <a:t>любой цвет</a:t>
            </a: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587625" y="260350"/>
            <a:ext cx="450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СД: </a:t>
            </a:r>
            <a:r>
              <a:rPr lang="ru-RU" sz="2400" b="0">
                <a:latin typeface="Trebuchet MS" pitchFamily="34" charset="0"/>
              </a:rPr>
              <a:t>Материалы и конструкции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879475" y="995363"/>
            <a:ext cx="80137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История:</a:t>
            </a:r>
            <a:endParaRPr lang="en-US"/>
          </a:p>
          <a:p>
            <a:endParaRPr lang="ru-RU"/>
          </a:p>
          <a:p>
            <a:r>
              <a:rPr lang="ru-RU"/>
              <a:t>1950е</a:t>
            </a:r>
            <a:r>
              <a:rPr lang="ru-RU" b="0"/>
              <a:t> - открытие материалов </a:t>
            </a:r>
            <a:r>
              <a:rPr lang="en-US" b="0"/>
              <a:t>A</a:t>
            </a:r>
            <a:r>
              <a:rPr lang="en-US" b="0" baseline="30000"/>
              <a:t>III</a:t>
            </a:r>
            <a:r>
              <a:rPr lang="en-US" b="0"/>
              <a:t>B</a:t>
            </a:r>
            <a:r>
              <a:rPr lang="en-US" b="0" baseline="30000"/>
              <a:t>V</a:t>
            </a:r>
            <a:r>
              <a:rPr lang="ru-RU" b="0"/>
              <a:t>, не существующих в природе (</a:t>
            </a:r>
            <a:r>
              <a:rPr lang="ru-RU" b="0">
                <a:solidFill>
                  <a:srgbClr val="990000"/>
                </a:solidFill>
              </a:rPr>
              <a:t>пример </a:t>
            </a:r>
            <a:r>
              <a:rPr lang="ru-RU">
                <a:solidFill>
                  <a:srgbClr val="990000"/>
                </a:solidFill>
              </a:rPr>
              <a:t>?</a:t>
            </a:r>
            <a:r>
              <a:rPr lang="ru-RU" b="0"/>
              <a:t>).</a:t>
            </a:r>
          </a:p>
          <a:p>
            <a:r>
              <a:rPr lang="ru-RU" b="0"/>
              <a:t>Почему они ценны:</a:t>
            </a:r>
          </a:p>
          <a:p>
            <a:pPr>
              <a:buFontTx/>
              <a:buChar char="-"/>
            </a:pPr>
            <a:r>
              <a:rPr lang="ru-RU" b="0"/>
              <a:t> прямозонность (большой внутренний выход);</a:t>
            </a:r>
          </a:p>
          <a:p>
            <a:pPr>
              <a:buFontTx/>
              <a:buChar char="-"/>
            </a:pPr>
            <a:r>
              <a:rPr lang="ru-RU" b="0"/>
              <a:t> длительное время жизни.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781050" y="3062288"/>
            <a:ext cx="801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1962</a:t>
            </a:r>
            <a:r>
              <a:rPr lang="ru-RU" b="0"/>
              <a:t> – первый СД и ЛД на </a:t>
            </a:r>
            <a:r>
              <a:rPr lang="en-US" b="0"/>
              <a:t>GaAs.</a:t>
            </a:r>
            <a:endParaRPr lang="ru-RU" b="0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879475" y="3876675"/>
            <a:ext cx="72786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Сегодня:</a:t>
            </a:r>
          </a:p>
          <a:p>
            <a:r>
              <a:rPr lang="ru-RU" b="0"/>
              <a:t>Тройные и четверные соединения элементов групп </a:t>
            </a:r>
            <a:r>
              <a:rPr lang="en-US" b="0"/>
              <a:t>III </a:t>
            </a:r>
            <a:r>
              <a:rPr lang="ru-RU" b="0"/>
              <a:t>и </a:t>
            </a:r>
            <a:r>
              <a:rPr lang="en-US" b="0"/>
              <a:t>V:</a:t>
            </a:r>
          </a:p>
          <a:p>
            <a:endParaRPr lang="en-US" b="0"/>
          </a:p>
          <a:p>
            <a:endParaRPr lang="en-US" b="0"/>
          </a:p>
          <a:p>
            <a:r>
              <a:rPr lang="en-US" b="0"/>
              <a:t>InGaAsP</a:t>
            </a:r>
          </a:p>
          <a:p>
            <a:r>
              <a:rPr lang="en-US" b="0"/>
              <a:t>AlInGaP</a:t>
            </a:r>
          </a:p>
          <a:p>
            <a:r>
              <a:rPr lang="en-US" b="0"/>
              <a:t>AlInGaN</a:t>
            </a:r>
            <a:endParaRPr lang="ru-RU" b="0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4581525"/>
            <a:ext cx="4029075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4067175" y="6308725"/>
            <a:ext cx="4164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/>
              <a:t>Светодиодный светофор на </a:t>
            </a:r>
            <a:r>
              <a:rPr lang="en-US" b="0"/>
              <a:t>A</a:t>
            </a:r>
            <a:r>
              <a:rPr lang="en-US" b="0" baseline="30000"/>
              <a:t>III</a:t>
            </a:r>
            <a:r>
              <a:rPr lang="en-US" b="0"/>
              <a:t>B</a:t>
            </a:r>
            <a:r>
              <a:rPr lang="en-US" b="0" baseline="30000"/>
              <a:t>V</a:t>
            </a:r>
            <a:endParaRPr lang="ru-RU" b="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3787775" y="260350"/>
            <a:ext cx="200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Два типа СД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81075"/>
            <a:ext cx="7777162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1187450" y="4797425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СД с поверхностным </a:t>
            </a:r>
          </a:p>
          <a:p>
            <a:pPr algn="ctr"/>
            <a:r>
              <a:rPr lang="ru-RU"/>
              <a:t>излучением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6011863" y="4868863"/>
            <a:ext cx="215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/>
              <a:t>СД с торцевым</a:t>
            </a:r>
          </a:p>
          <a:p>
            <a:pPr algn="ctr"/>
            <a:r>
              <a:rPr lang="ru-RU"/>
              <a:t>излучением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2"/>
          <p:cNvSpPr txBox="1">
            <a:spLocks noChangeArrowheads="1"/>
          </p:cNvSpPr>
          <p:nvPr/>
        </p:nvSpPr>
        <p:spPr bwMode="auto">
          <a:xfrm>
            <a:off x="2470150" y="404813"/>
            <a:ext cx="423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0">
                <a:latin typeface="Trebuchet MS" pitchFamily="34" charset="0"/>
              </a:rPr>
              <a:t>Легирование может помочь?</a:t>
            </a:r>
          </a:p>
        </p:txBody>
      </p:sp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908175" y="344488"/>
            <a:ext cx="38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?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698875" y="324485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 i="1"/>
              <a:t>П</a:t>
            </a:r>
            <a:r>
              <a:rPr lang="ru-RU" b="0"/>
              <a:t> = </a:t>
            </a:r>
            <a:r>
              <a:rPr lang="en-US" b="0" i="1"/>
              <a:t>r</a:t>
            </a:r>
            <a:r>
              <a:rPr lang="en-US" b="0" i="1" baseline="-25000"/>
              <a:t>r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/>
              <a:t>h</a:t>
            </a:r>
            <a:r>
              <a:rPr lang="en-US" b="0">
                <a:latin typeface="Symbol" pitchFamily="18" charset="2"/>
              </a:rPr>
              <a:t>n</a:t>
            </a:r>
            <a:r>
              <a:rPr lang="ru-RU" b="0"/>
              <a:t>/</a:t>
            </a:r>
            <a:r>
              <a:rPr lang="en-US" b="0" i="1"/>
              <a:t>d</a:t>
            </a:r>
            <a:endParaRPr lang="ru-RU" b="0" i="1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3656013" y="4221163"/>
            <a:ext cx="2068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i</a:t>
            </a:r>
            <a:r>
              <a:rPr lang="ru-RU" b="0">
                <a:solidFill>
                  <a:srgbClr val="990000"/>
                </a:solidFill>
                <a:latin typeface="Symbol" pitchFamily="18" charset="2"/>
              </a:rPr>
              <a:t> =</a:t>
            </a:r>
            <a:r>
              <a:rPr lang="en-US" b="0">
                <a:solidFill>
                  <a:srgbClr val="990000"/>
                </a:solidFill>
                <a:latin typeface="Symbol" pitchFamily="18" charset="2"/>
              </a:rPr>
              <a:t> 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n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n</a:t>
            </a:r>
            <a:r>
              <a:rPr lang="ru-RU" b="0">
                <a:solidFill>
                  <a:srgbClr val="990000"/>
                </a:solidFill>
                <a:latin typeface="Symbol" pitchFamily="18" charset="2"/>
              </a:rPr>
              <a:t> </a:t>
            </a:r>
            <a:r>
              <a:rPr lang="en-US" b="0">
                <a:solidFill>
                  <a:srgbClr val="990000"/>
                </a:solidFill>
                <a:latin typeface="Symbol" pitchFamily="18" charset="2"/>
              </a:rPr>
              <a:t>= </a:t>
            </a:r>
            <a:r>
              <a:rPr lang="en-US" b="0" i="1">
                <a:solidFill>
                  <a:srgbClr val="990000"/>
                </a:solidFill>
              </a:rPr>
              <a:t>n</a:t>
            </a:r>
            <a:r>
              <a:rPr lang="en-US" b="0" i="1" baseline="-25000">
                <a:solidFill>
                  <a:srgbClr val="990000"/>
                </a:solidFill>
              </a:rPr>
              <a:t>p</a:t>
            </a:r>
            <a:r>
              <a:rPr lang="en-US" b="0" i="1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p</a:t>
            </a:r>
            <a:r>
              <a:rPr lang="ru-RU" b="0">
                <a:solidFill>
                  <a:srgbClr val="990000"/>
                </a:solidFill>
                <a:latin typeface="Symbol" pitchFamily="18" charset="2"/>
              </a:rPr>
              <a:t> 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214688" y="3789363"/>
            <a:ext cx="2713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Могло, если бы не: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  <p:bldP spid="297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2051050" y="260350"/>
            <a:ext cx="640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Светодиодные материалы / их излучение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908050"/>
            <a:ext cx="5689600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349750" y="260350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GaAs</a:t>
            </a:r>
            <a:endParaRPr lang="ru-RU" sz="2400" b="0">
              <a:latin typeface="Trebuchet MS" pitchFamily="34" charset="0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808038" y="923925"/>
            <a:ext cx="582136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Первый (1950),</a:t>
            </a:r>
          </a:p>
          <a:p>
            <a:r>
              <a:rPr lang="ru-RU"/>
              <a:t>Наиболее исследованный</a:t>
            </a:r>
          </a:p>
          <a:p>
            <a:endParaRPr lang="ru-RU"/>
          </a:p>
          <a:p>
            <a:r>
              <a:rPr lang="ru-RU"/>
              <a:t>Длина излучения: 0.873 нм (ближний ИК)</a:t>
            </a:r>
          </a:p>
          <a:p>
            <a:r>
              <a:rPr lang="ru-RU"/>
              <a:t>прибл. длина ЗЗ</a:t>
            </a: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8172450" y="5013325"/>
            <a:ext cx="7207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250825" y="5805488"/>
            <a:ext cx="39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0">
                <a:latin typeface="Symbol" pitchFamily="18" charset="2"/>
              </a:rPr>
              <a:t>l</a:t>
            </a:r>
            <a:endParaRPr lang="ru-RU" sz="3000" b="0">
              <a:latin typeface="Symbol" pitchFamily="18" charset="2"/>
            </a:endParaRP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8172450" y="4868863"/>
            <a:ext cx="7207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>
            <a:off x="8172450" y="4581525"/>
            <a:ext cx="7207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8172450" y="5157788"/>
            <a:ext cx="7207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>
            <a:off x="8172450" y="4725988"/>
            <a:ext cx="7207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76" name="Text Box 16"/>
          <p:cNvSpPr txBox="1">
            <a:spLocks noChangeArrowheads="1"/>
          </p:cNvSpPr>
          <p:nvPr/>
        </p:nvSpPr>
        <p:spPr bwMode="auto">
          <a:xfrm>
            <a:off x="5076825" y="3429000"/>
            <a:ext cx="2794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GaAs – 0.873 </a:t>
            </a:r>
            <a:r>
              <a:rPr lang="ru-RU" sz="2400">
                <a:latin typeface="Trebuchet MS" pitchFamily="34" charset="0"/>
              </a:rPr>
              <a:t>мкм</a:t>
            </a:r>
            <a:endParaRPr lang="en-US" sz="2400">
              <a:latin typeface="Trebuchet MS" pitchFamily="34" charset="0"/>
            </a:endParaRPr>
          </a:p>
          <a:p>
            <a:r>
              <a:rPr lang="en-US" sz="2400">
                <a:latin typeface="Trebuchet MS" pitchFamily="34" charset="0"/>
              </a:rPr>
              <a:t>GaSb – 1.7</a:t>
            </a:r>
            <a:r>
              <a:rPr lang="ru-RU" sz="2400">
                <a:latin typeface="Trebuchet MS" pitchFamily="34" charset="0"/>
              </a:rPr>
              <a:t>     мкм</a:t>
            </a:r>
          </a:p>
          <a:p>
            <a:r>
              <a:rPr lang="en-US" sz="2400">
                <a:latin typeface="Trebuchet MS" pitchFamily="34" charset="0"/>
              </a:rPr>
              <a:t>InP    - 0.919 </a:t>
            </a:r>
            <a:r>
              <a:rPr lang="ru-RU" sz="2400">
                <a:latin typeface="Trebuchet MS" pitchFamily="34" charset="0"/>
              </a:rPr>
              <a:t>мкм</a:t>
            </a:r>
          </a:p>
          <a:p>
            <a:r>
              <a:rPr lang="en-US" sz="2400">
                <a:latin typeface="Trebuchet MS" pitchFamily="34" charset="0"/>
              </a:rPr>
              <a:t>InAs   - 3.44   </a:t>
            </a:r>
            <a:r>
              <a:rPr lang="ru-RU" sz="2400">
                <a:latin typeface="Trebuchet MS" pitchFamily="34" charset="0"/>
              </a:rPr>
              <a:t>мкм</a:t>
            </a:r>
            <a:endParaRPr lang="en-US" sz="2400">
              <a:latin typeface="Trebuchet MS" pitchFamily="34" charset="0"/>
            </a:endParaRPr>
          </a:p>
          <a:p>
            <a:r>
              <a:rPr lang="en-US" sz="2400">
                <a:latin typeface="Trebuchet MS" pitchFamily="34" charset="0"/>
              </a:rPr>
              <a:t>InSb   - 7.29   </a:t>
            </a:r>
            <a:r>
              <a:rPr lang="ru-RU" sz="2400">
                <a:latin typeface="Trebuchet MS" pitchFamily="34" charset="0"/>
              </a:rPr>
              <a:t>мкм</a:t>
            </a:r>
            <a:endParaRPr lang="ru-RU" sz="2400" b="0">
              <a:latin typeface="Trebuchet MS" pitchFamily="34" charset="0"/>
            </a:endParaRPr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>
            <a:off x="8172450" y="4437063"/>
            <a:ext cx="7207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178" name="Rectangle 18"/>
          <p:cNvSpPr>
            <a:spLocks noChangeArrowheads="1"/>
          </p:cNvSpPr>
          <p:nvPr/>
        </p:nvSpPr>
        <p:spPr bwMode="auto">
          <a:xfrm>
            <a:off x="395288" y="3716338"/>
            <a:ext cx="41544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Далее сразу были получены: </a:t>
            </a:r>
          </a:p>
          <a:p>
            <a:endParaRPr lang="ru-RU"/>
          </a:p>
          <a:p>
            <a:r>
              <a:rPr lang="ru-RU"/>
              <a:t>(газофазная эпитаксия,</a:t>
            </a:r>
          </a:p>
          <a:p>
            <a:r>
              <a:rPr lang="ru-RU"/>
              <a:t>жидкофазная эпитаксия)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349750" y="260350"/>
            <a:ext cx="105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GaAsP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50825" y="5805488"/>
            <a:ext cx="39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0">
                <a:latin typeface="Symbol" pitchFamily="18" charset="2"/>
              </a:rPr>
              <a:t>l</a:t>
            </a:r>
            <a:endParaRPr lang="ru-RU" sz="3000" b="0">
              <a:latin typeface="Symbol" pitchFamily="18" charset="2"/>
            </a:endParaRPr>
          </a:p>
        </p:txBody>
      </p:sp>
      <p:pic>
        <p:nvPicPr>
          <p:cNvPr id="931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052513"/>
            <a:ext cx="424973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200" name="Line 16"/>
          <p:cNvSpPr>
            <a:spLocks noChangeShapeType="1"/>
          </p:cNvSpPr>
          <p:nvPr/>
        </p:nvSpPr>
        <p:spPr bwMode="auto">
          <a:xfrm>
            <a:off x="5076825" y="1557338"/>
            <a:ext cx="358775" cy="71437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>
            <a:off x="5435600" y="1628775"/>
            <a:ext cx="215900" cy="504825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202" name="Line 18"/>
          <p:cNvSpPr>
            <a:spLocks noChangeShapeType="1"/>
          </p:cNvSpPr>
          <p:nvPr/>
        </p:nvSpPr>
        <p:spPr bwMode="auto">
          <a:xfrm>
            <a:off x="5651500" y="2133600"/>
            <a:ext cx="0" cy="574675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 flipV="1">
            <a:off x="5508625" y="2060575"/>
            <a:ext cx="142875" cy="64770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 flipH="1" flipV="1">
            <a:off x="5076825" y="1557338"/>
            <a:ext cx="431800" cy="503237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6227763" y="1412875"/>
            <a:ext cx="1258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990000"/>
                </a:solidFill>
              </a:rPr>
              <a:t>GaAs</a:t>
            </a:r>
            <a:r>
              <a:rPr lang="en-US" b="0" baseline="-25000">
                <a:solidFill>
                  <a:srgbClr val="990000"/>
                </a:solidFill>
              </a:rPr>
              <a:t>1-</a:t>
            </a:r>
            <a:r>
              <a:rPr lang="en-US" b="0" i="1" baseline="-25000">
                <a:solidFill>
                  <a:srgbClr val="990000"/>
                </a:solidFill>
              </a:rPr>
              <a:t>x</a:t>
            </a:r>
            <a:r>
              <a:rPr lang="en-US" b="0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x</a:t>
            </a:r>
            <a:endParaRPr lang="ru-RU" b="0">
              <a:solidFill>
                <a:srgbClr val="990000"/>
              </a:solidFill>
            </a:endParaRP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0" y="765175"/>
            <a:ext cx="4341813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Становятся непрямозонными уже в красной области;</a:t>
            </a:r>
          </a:p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Могут излучать до желтого цвета, если добавить </a:t>
            </a:r>
            <a:r>
              <a:rPr lang="en-US" b="0"/>
              <a:t>N;</a:t>
            </a:r>
          </a:p>
          <a:p>
            <a:r>
              <a:rPr lang="en-US" b="0"/>
              <a:t>GaAsP: N; GaAs: N (N </a:t>
            </a:r>
            <a:r>
              <a:rPr lang="ru-RU" b="0"/>
              <a:t>забирает на себя импульс при непрямых переходах</a:t>
            </a:r>
            <a:r>
              <a:rPr lang="en-US" b="0"/>
              <a:t>)</a:t>
            </a:r>
            <a:r>
              <a:rPr lang="ru-RU" b="0"/>
              <a:t>;</a:t>
            </a:r>
          </a:p>
          <a:p>
            <a:r>
              <a:rPr lang="en-US" b="0">
                <a:sym typeface="Wingdings" pitchFamily="2" charset="2"/>
              </a:rPr>
              <a:t></a:t>
            </a:r>
            <a:r>
              <a:rPr lang="ru-RU" b="0"/>
              <a:t>Низкий внешний кв. выход:</a:t>
            </a:r>
          </a:p>
          <a:p>
            <a:r>
              <a:rPr lang="en-US" sz="2400" b="0">
                <a:latin typeface="Symbol" pitchFamily="18" charset="2"/>
              </a:rPr>
              <a:t>h</a:t>
            </a:r>
            <a:r>
              <a:rPr lang="en-US" sz="2400" b="0" i="1" baseline="-25000"/>
              <a:t>ex</a:t>
            </a:r>
            <a:r>
              <a:rPr lang="en-US" b="0"/>
              <a:t> = </a:t>
            </a:r>
            <a:r>
              <a:rPr lang="ru-RU" b="0"/>
              <a:t>0.02 … 0.5%</a:t>
            </a:r>
            <a:r>
              <a:rPr lang="en-US" b="0"/>
              <a:t> </a:t>
            </a:r>
            <a:r>
              <a:rPr lang="ru-RU" b="0"/>
              <a:t>в том числе из-за большого рассогласования решеток;</a:t>
            </a:r>
          </a:p>
          <a:p>
            <a:pPr>
              <a:buFont typeface="Wingdings" pitchFamily="2" charset="2"/>
              <a:buChar char="à"/>
            </a:pPr>
            <a:r>
              <a:rPr lang="ru-RU" b="0">
                <a:sym typeface="Wingdings" pitchFamily="2" charset="2"/>
              </a:rPr>
              <a:t>СД на основе </a:t>
            </a:r>
            <a:r>
              <a:rPr lang="en-US" b="0">
                <a:sym typeface="Wingdings" pitchFamily="2" charset="2"/>
              </a:rPr>
              <a:t>GaAs, GaAsP, GaAsP:N, GaP:N </a:t>
            </a:r>
            <a:r>
              <a:rPr lang="ru-RU" b="0">
                <a:sym typeface="Wingdings" pitchFamily="2" charset="2"/>
              </a:rPr>
              <a:t>дешевые.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применяются для дистанционного управления и индикации в быту.</a:t>
            </a:r>
          </a:p>
        </p:txBody>
      </p:sp>
      <p:sp>
        <p:nvSpPr>
          <p:cNvPr id="93209" name="AutoShape 25"/>
          <p:cNvSpPr>
            <a:spLocks/>
          </p:cNvSpPr>
          <p:nvPr/>
        </p:nvSpPr>
        <p:spPr bwMode="auto">
          <a:xfrm rot="5400000">
            <a:off x="6709569" y="3307557"/>
            <a:ext cx="223837" cy="4356100"/>
          </a:xfrm>
          <a:prstGeom prst="leftBrace">
            <a:avLst>
              <a:gd name="adj1" fmla="val 162175"/>
              <a:gd name="adj2" fmla="val 50000"/>
            </a:avLst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0" grpId="0" animBg="1"/>
      <p:bldP spid="93201" grpId="0" animBg="1"/>
      <p:bldP spid="93202" grpId="0" animBg="1"/>
      <p:bldP spid="93203" grpId="0" animBg="1"/>
      <p:bldP spid="93204" grpId="0" animBg="1"/>
      <p:bldP spid="9320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349750" y="260350"/>
            <a:ext cx="105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GaAsP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250825" y="5805488"/>
            <a:ext cx="39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0">
                <a:latin typeface="Symbol" pitchFamily="18" charset="2"/>
              </a:rPr>
              <a:t>l</a:t>
            </a:r>
            <a:endParaRPr lang="ru-RU" sz="3000" b="0">
              <a:latin typeface="Symbol" pitchFamily="18" charset="2"/>
            </a:endParaRPr>
          </a:p>
        </p:txBody>
      </p:sp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052513"/>
            <a:ext cx="424973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5076825" y="1557338"/>
            <a:ext cx="358775" cy="71437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5435600" y="1628775"/>
            <a:ext cx="215900" cy="504825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5651500" y="2133600"/>
            <a:ext cx="0" cy="574675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flipH="1" flipV="1">
            <a:off x="5508625" y="2060575"/>
            <a:ext cx="142875" cy="647700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 flipH="1" flipV="1">
            <a:off x="5076825" y="1557338"/>
            <a:ext cx="431800" cy="503237"/>
          </a:xfrm>
          <a:prstGeom prst="line">
            <a:avLst/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6227763" y="1412875"/>
            <a:ext cx="1258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990000"/>
                </a:solidFill>
              </a:rPr>
              <a:t>GaAs</a:t>
            </a:r>
            <a:r>
              <a:rPr lang="en-US" b="0" baseline="-25000">
                <a:solidFill>
                  <a:srgbClr val="990000"/>
                </a:solidFill>
              </a:rPr>
              <a:t>1-</a:t>
            </a:r>
            <a:r>
              <a:rPr lang="en-US" b="0" i="1" baseline="-25000">
                <a:solidFill>
                  <a:srgbClr val="990000"/>
                </a:solidFill>
              </a:rPr>
              <a:t>x</a:t>
            </a:r>
            <a:r>
              <a:rPr lang="en-US" b="0">
                <a:solidFill>
                  <a:srgbClr val="990000"/>
                </a:solidFill>
              </a:rPr>
              <a:t>P</a:t>
            </a:r>
            <a:r>
              <a:rPr lang="en-US" b="0" i="1" baseline="-25000">
                <a:solidFill>
                  <a:srgbClr val="990000"/>
                </a:solidFill>
              </a:rPr>
              <a:t>x</a:t>
            </a:r>
            <a:endParaRPr lang="ru-RU" b="0">
              <a:solidFill>
                <a:srgbClr val="990000"/>
              </a:solidFill>
            </a:endParaRP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0" y="765175"/>
            <a:ext cx="4341813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Становятся непрямозонными уже в красной области;</a:t>
            </a:r>
          </a:p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Могут излучать до желтого цвета, если добавить </a:t>
            </a:r>
            <a:r>
              <a:rPr lang="en-US" b="0"/>
              <a:t>N;</a:t>
            </a:r>
          </a:p>
          <a:p>
            <a:r>
              <a:rPr lang="en-US" b="0"/>
              <a:t>GaAsP: N; GaAs: N (N </a:t>
            </a:r>
            <a:r>
              <a:rPr lang="ru-RU" b="0"/>
              <a:t>забирает на себя импульс при непрямых переходах</a:t>
            </a:r>
            <a:r>
              <a:rPr lang="en-US" b="0"/>
              <a:t>)</a:t>
            </a:r>
            <a:r>
              <a:rPr lang="ru-RU" b="0"/>
              <a:t>;</a:t>
            </a:r>
          </a:p>
          <a:p>
            <a:r>
              <a:rPr lang="en-US" b="0">
                <a:sym typeface="Wingdings" pitchFamily="2" charset="2"/>
              </a:rPr>
              <a:t></a:t>
            </a:r>
            <a:r>
              <a:rPr lang="ru-RU" b="0"/>
              <a:t>Низкий внешний кв. выход:</a:t>
            </a:r>
          </a:p>
          <a:p>
            <a:r>
              <a:rPr lang="en-US" sz="2400" b="0">
                <a:latin typeface="Symbol" pitchFamily="18" charset="2"/>
              </a:rPr>
              <a:t>h</a:t>
            </a:r>
            <a:r>
              <a:rPr lang="en-US" sz="2400" b="0" i="1" baseline="-25000"/>
              <a:t>ex</a:t>
            </a:r>
            <a:r>
              <a:rPr lang="en-US" b="0"/>
              <a:t> = </a:t>
            </a:r>
            <a:r>
              <a:rPr lang="ru-RU" b="0"/>
              <a:t>0.02 … 0.5%</a:t>
            </a:r>
            <a:r>
              <a:rPr lang="en-US" b="0"/>
              <a:t> </a:t>
            </a:r>
            <a:r>
              <a:rPr lang="ru-RU" b="0"/>
              <a:t>в том числе из-за большого рассогласования решеток;</a:t>
            </a:r>
          </a:p>
          <a:p>
            <a:pPr>
              <a:buFont typeface="Wingdings" pitchFamily="2" charset="2"/>
              <a:buChar char="à"/>
            </a:pPr>
            <a:r>
              <a:rPr lang="ru-RU" b="0">
                <a:sym typeface="Wingdings" pitchFamily="2" charset="2"/>
              </a:rPr>
              <a:t>СД на основе </a:t>
            </a:r>
            <a:r>
              <a:rPr lang="en-US" b="0">
                <a:sym typeface="Wingdings" pitchFamily="2" charset="2"/>
              </a:rPr>
              <a:t>GaAs, GaAsP, GaAsP:N, GaP:N </a:t>
            </a:r>
            <a:r>
              <a:rPr lang="ru-RU" b="0">
                <a:sym typeface="Wingdings" pitchFamily="2" charset="2"/>
              </a:rPr>
              <a:t>дешевые.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применяются для дистанционного управления в быту и в качестве индикаторов.</a:t>
            </a:r>
          </a:p>
        </p:txBody>
      </p:sp>
      <p:sp>
        <p:nvSpPr>
          <p:cNvPr id="94222" name="AutoShape 14"/>
          <p:cNvSpPr>
            <a:spLocks/>
          </p:cNvSpPr>
          <p:nvPr/>
        </p:nvSpPr>
        <p:spPr bwMode="auto">
          <a:xfrm rot="5400000">
            <a:off x="6709569" y="3307557"/>
            <a:ext cx="223837" cy="4356100"/>
          </a:xfrm>
          <a:prstGeom prst="leftBrace">
            <a:avLst>
              <a:gd name="adj1" fmla="val 162175"/>
              <a:gd name="adj2" fmla="val 50000"/>
            </a:avLst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animBg="1"/>
      <p:bldP spid="94216" grpId="0" animBg="1"/>
      <p:bldP spid="94217" grpId="0" animBg="1"/>
      <p:bldP spid="94218" grpId="0" animBg="1"/>
      <p:bldP spid="94219" grpId="0" animBg="1"/>
      <p:bldP spid="942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140200" y="115888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InGaAsP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50825" y="5805488"/>
            <a:ext cx="39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0">
                <a:latin typeface="Symbol" pitchFamily="18" charset="2"/>
              </a:rPr>
              <a:t>l</a:t>
            </a:r>
            <a:endParaRPr lang="ru-RU" sz="3000" b="0">
              <a:latin typeface="Symbol" pitchFamily="18" charset="2"/>
            </a:endParaRP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765175"/>
            <a:ext cx="4249737" cy="412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107950" y="836613"/>
            <a:ext cx="434181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b="0">
                <a:sym typeface="Wingdings" pitchFamily="2" charset="2"/>
              </a:rPr>
              <a:t> </a:t>
            </a:r>
            <a:r>
              <a:rPr lang="ru-RU" b="0">
                <a:sym typeface="Wingdings" pitchFamily="2" charset="2"/>
              </a:rPr>
              <a:t>Длина запрещенной зоны:</a:t>
            </a:r>
          </a:p>
          <a:p>
            <a:pPr>
              <a:buFont typeface="Wingdings" pitchFamily="2" charset="2"/>
              <a:buNone/>
            </a:pPr>
            <a:r>
              <a:rPr lang="en-US" b="0"/>
              <a:t>0.549 </a:t>
            </a:r>
            <a:r>
              <a:rPr lang="ru-RU" b="0"/>
              <a:t>мкм</a:t>
            </a:r>
            <a:r>
              <a:rPr lang="en-US" b="0"/>
              <a:t> &lt; </a:t>
            </a:r>
            <a:r>
              <a:rPr lang="en-US" b="0">
                <a:latin typeface="Symbol" pitchFamily="18" charset="2"/>
              </a:rPr>
              <a:t>l </a:t>
            </a:r>
            <a:r>
              <a:rPr lang="en-US" b="0"/>
              <a:t>&lt; </a:t>
            </a:r>
            <a:r>
              <a:rPr lang="ru-RU" b="0"/>
              <a:t>3.44 мкм;</a:t>
            </a:r>
          </a:p>
          <a:p>
            <a:pPr>
              <a:buFont typeface="Wingdings" pitchFamily="2" charset="2"/>
              <a:buNone/>
            </a:pPr>
            <a:r>
              <a:rPr lang="en-US" b="0">
                <a:sym typeface="Wingdings" pitchFamily="2" charset="2"/>
              </a:rPr>
              <a:t>    (GaP)	    (InAs)</a:t>
            </a:r>
          </a:p>
          <a:p>
            <a:pPr>
              <a:buFont typeface="Wingdings" pitchFamily="2" charset="2"/>
              <a:buChar char="à"/>
            </a:pPr>
            <a:r>
              <a:rPr lang="en-US" b="0">
                <a:sym typeface="Wingdings" pitchFamily="2" charset="2"/>
              </a:rPr>
              <a:t> </a:t>
            </a:r>
            <a:r>
              <a:rPr lang="ru-RU" b="0">
                <a:sym typeface="Wingdings" pitchFamily="2" charset="2"/>
              </a:rPr>
              <a:t>Можно добиться значений </a:t>
            </a:r>
            <a:r>
              <a:rPr lang="en-US" b="0" i="1">
                <a:sym typeface="Wingdings" pitchFamily="2" charset="2"/>
              </a:rPr>
              <a:t>x</a:t>
            </a:r>
            <a:r>
              <a:rPr lang="en-US" b="0">
                <a:sym typeface="Wingdings" pitchFamily="2" charset="2"/>
              </a:rPr>
              <a:t> </a:t>
            </a:r>
            <a:r>
              <a:rPr lang="ru-RU" b="0">
                <a:sym typeface="Wingdings" pitchFamily="2" charset="2"/>
              </a:rPr>
              <a:t>и </a:t>
            </a:r>
            <a:r>
              <a:rPr lang="en-US" b="0" i="1">
                <a:sym typeface="Wingdings" pitchFamily="2" charset="2"/>
              </a:rPr>
              <a:t>y</a:t>
            </a:r>
            <a:r>
              <a:rPr lang="ru-RU" b="0">
                <a:sym typeface="Wingdings" pitchFamily="2" charset="2"/>
              </a:rPr>
              <a:t>, при которых 4-е соединение </a:t>
            </a:r>
            <a:r>
              <a:rPr lang="en-US" b="0" i="1">
                <a:sym typeface="Wingdings" pitchFamily="2" charset="2"/>
              </a:rPr>
              <a:t>lattice-matched to</a:t>
            </a:r>
            <a:r>
              <a:rPr lang="en-US" b="0">
                <a:sym typeface="Wingdings" pitchFamily="2" charset="2"/>
              </a:rPr>
              <a:t> InP</a:t>
            </a:r>
            <a:r>
              <a:rPr lang="ru-RU" b="0">
                <a:sym typeface="Wingdings" pitchFamily="2" charset="2"/>
              </a:rPr>
              <a:t> (но только для части длин);</a:t>
            </a:r>
            <a:endParaRPr lang="en-US" b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US" b="0"/>
              <a:t> </a:t>
            </a:r>
            <a:r>
              <a:rPr lang="ru-RU" b="0"/>
              <a:t>Применяются: СД для ближней связи с низкой битовой скоростью передачи (</a:t>
            </a:r>
            <a:r>
              <a:rPr lang="en-US" b="0">
                <a:latin typeface="Symbol" pitchFamily="18" charset="2"/>
              </a:rPr>
              <a:t>l</a:t>
            </a:r>
            <a:r>
              <a:rPr lang="en-US" b="0"/>
              <a:t> = 1330 </a:t>
            </a:r>
            <a:r>
              <a:rPr lang="ru-RU" b="0"/>
              <a:t>нм);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 Дешевые, применяются в быту.</a:t>
            </a:r>
          </a:p>
        </p:txBody>
      </p:sp>
      <p:sp>
        <p:nvSpPr>
          <p:cNvPr id="95246" name="AutoShape 14"/>
          <p:cNvSpPr>
            <a:spLocks/>
          </p:cNvSpPr>
          <p:nvPr/>
        </p:nvSpPr>
        <p:spPr bwMode="auto">
          <a:xfrm rot="5400000">
            <a:off x="7015957" y="2928144"/>
            <a:ext cx="296862" cy="5041900"/>
          </a:xfrm>
          <a:prstGeom prst="leftBrace">
            <a:avLst>
              <a:gd name="adj1" fmla="val 141533"/>
              <a:gd name="adj2" fmla="val 50000"/>
            </a:avLst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47" name="Freeform 15"/>
          <p:cNvSpPr>
            <a:spLocks/>
          </p:cNvSpPr>
          <p:nvPr/>
        </p:nvSpPr>
        <p:spPr bwMode="auto">
          <a:xfrm>
            <a:off x="5106988" y="1379538"/>
            <a:ext cx="1614487" cy="2581275"/>
          </a:xfrm>
          <a:custGeom>
            <a:avLst/>
            <a:gdLst/>
            <a:ahLst/>
            <a:cxnLst>
              <a:cxn ang="0">
                <a:pos x="700" y="755"/>
              </a:cxn>
              <a:cxn ang="0">
                <a:pos x="750" y="906"/>
              </a:cxn>
              <a:cxn ang="0">
                <a:pos x="765" y="942"/>
              </a:cxn>
              <a:cxn ang="0">
                <a:pos x="837" y="1172"/>
              </a:cxn>
              <a:cxn ang="0">
                <a:pos x="880" y="1323"/>
              </a:cxn>
              <a:cxn ang="0">
                <a:pos x="930" y="1518"/>
              </a:cxn>
              <a:cxn ang="0">
                <a:pos x="966" y="1575"/>
              </a:cxn>
              <a:cxn ang="0">
                <a:pos x="1017" y="1626"/>
              </a:cxn>
              <a:cxn ang="0">
                <a:pos x="973" y="1597"/>
              </a:cxn>
              <a:cxn ang="0">
                <a:pos x="952" y="1575"/>
              </a:cxn>
              <a:cxn ang="0">
                <a:pos x="894" y="1532"/>
              </a:cxn>
              <a:cxn ang="0">
                <a:pos x="865" y="1496"/>
              </a:cxn>
              <a:cxn ang="0">
                <a:pos x="822" y="1453"/>
              </a:cxn>
              <a:cxn ang="0">
                <a:pos x="757" y="1359"/>
              </a:cxn>
              <a:cxn ang="0">
                <a:pos x="707" y="1280"/>
              </a:cxn>
              <a:cxn ang="0">
                <a:pos x="678" y="1237"/>
              </a:cxn>
              <a:cxn ang="0">
                <a:pos x="563" y="1086"/>
              </a:cxn>
              <a:cxn ang="0">
                <a:pos x="534" y="1021"/>
              </a:cxn>
              <a:cxn ang="0">
                <a:pos x="527" y="999"/>
              </a:cxn>
              <a:cxn ang="0">
                <a:pos x="505" y="992"/>
              </a:cxn>
              <a:cxn ang="0">
                <a:pos x="498" y="963"/>
              </a:cxn>
              <a:cxn ang="0">
                <a:pos x="484" y="942"/>
              </a:cxn>
              <a:cxn ang="0">
                <a:pos x="405" y="819"/>
              </a:cxn>
              <a:cxn ang="0">
                <a:pos x="318" y="719"/>
              </a:cxn>
              <a:cxn ang="0">
                <a:pos x="289" y="654"/>
              </a:cxn>
              <a:cxn ang="0">
                <a:pos x="246" y="560"/>
              </a:cxn>
              <a:cxn ang="0">
                <a:pos x="232" y="510"/>
              </a:cxn>
              <a:cxn ang="0">
                <a:pos x="210" y="287"/>
              </a:cxn>
              <a:cxn ang="0">
                <a:pos x="88" y="186"/>
              </a:cxn>
              <a:cxn ang="0">
                <a:pos x="23" y="71"/>
              </a:cxn>
              <a:cxn ang="0">
                <a:pos x="189" y="56"/>
              </a:cxn>
              <a:cxn ang="0">
                <a:pos x="225" y="107"/>
              </a:cxn>
              <a:cxn ang="0">
                <a:pos x="261" y="229"/>
              </a:cxn>
              <a:cxn ang="0">
                <a:pos x="376" y="330"/>
              </a:cxn>
              <a:cxn ang="0">
                <a:pos x="426" y="380"/>
              </a:cxn>
              <a:cxn ang="0">
                <a:pos x="491" y="539"/>
              </a:cxn>
              <a:cxn ang="0">
                <a:pos x="520" y="589"/>
              </a:cxn>
              <a:cxn ang="0">
                <a:pos x="570" y="603"/>
              </a:cxn>
              <a:cxn ang="0">
                <a:pos x="628" y="625"/>
              </a:cxn>
              <a:cxn ang="0">
                <a:pos x="664" y="697"/>
              </a:cxn>
              <a:cxn ang="0">
                <a:pos x="685" y="747"/>
              </a:cxn>
              <a:cxn ang="0">
                <a:pos x="693" y="769"/>
              </a:cxn>
              <a:cxn ang="0">
                <a:pos x="700" y="755"/>
              </a:cxn>
            </a:cxnLst>
            <a:rect l="0" t="0" r="r" b="b"/>
            <a:pathLst>
              <a:path w="1017" h="1626">
                <a:moveTo>
                  <a:pt x="700" y="755"/>
                </a:moveTo>
                <a:cubicBezTo>
                  <a:pt x="720" y="806"/>
                  <a:pt x="729" y="854"/>
                  <a:pt x="750" y="906"/>
                </a:cubicBezTo>
                <a:cubicBezTo>
                  <a:pt x="755" y="918"/>
                  <a:pt x="765" y="942"/>
                  <a:pt x="765" y="942"/>
                </a:cubicBezTo>
                <a:cubicBezTo>
                  <a:pt x="779" y="1014"/>
                  <a:pt x="809" y="1104"/>
                  <a:pt x="837" y="1172"/>
                </a:cubicBezTo>
                <a:cubicBezTo>
                  <a:pt x="847" y="1223"/>
                  <a:pt x="865" y="1273"/>
                  <a:pt x="880" y="1323"/>
                </a:cubicBezTo>
                <a:cubicBezTo>
                  <a:pt x="889" y="1394"/>
                  <a:pt x="906" y="1452"/>
                  <a:pt x="930" y="1518"/>
                </a:cubicBezTo>
                <a:cubicBezTo>
                  <a:pt x="941" y="1549"/>
                  <a:pt x="932" y="1564"/>
                  <a:pt x="966" y="1575"/>
                </a:cubicBezTo>
                <a:cubicBezTo>
                  <a:pt x="983" y="1592"/>
                  <a:pt x="987" y="1626"/>
                  <a:pt x="1017" y="1626"/>
                </a:cubicBezTo>
                <a:cubicBezTo>
                  <a:pt x="1002" y="1616"/>
                  <a:pt x="987" y="1608"/>
                  <a:pt x="973" y="1597"/>
                </a:cubicBezTo>
                <a:cubicBezTo>
                  <a:pt x="965" y="1591"/>
                  <a:pt x="960" y="1581"/>
                  <a:pt x="952" y="1575"/>
                </a:cubicBezTo>
                <a:cubicBezTo>
                  <a:pt x="933" y="1560"/>
                  <a:pt x="894" y="1532"/>
                  <a:pt x="894" y="1532"/>
                </a:cubicBezTo>
                <a:cubicBezTo>
                  <a:pt x="882" y="1496"/>
                  <a:pt x="896" y="1524"/>
                  <a:pt x="865" y="1496"/>
                </a:cubicBezTo>
                <a:cubicBezTo>
                  <a:pt x="850" y="1483"/>
                  <a:pt x="822" y="1453"/>
                  <a:pt x="822" y="1453"/>
                </a:cubicBezTo>
                <a:cubicBezTo>
                  <a:pt x="812" y="1412"/>
                  <a:pt x="782" y="1392"/>
                  <a:pt x="757" y="1359"/>
                </a:cubicBezTo>
                <a:cubicBezTo>
                  <a:pt x="741" y="1311"/>
                  <a:pt x="759" y="1356"/>
                  <a:pt x="707" y="1280"/>
                </a:cubicBezTo>
                <a:cubicBezTo>
                  <a:pt x="697" y="1266"/>
                  <a:pt x="678" y="1237"/>
                  <a:pt x="678" y="1237"/>
                </a:cubicBezTo>
                <a:cubicBezTo>
                  <a:pt x="664" y="1194"/>
                  <a:pt x="604" y="1099"/>
                  <a:pt x="563" y="1086"/>
                </a:cubicBezTo>
                <a:cubicBezTo>
                  <a:pt x="546" y="1035"/>
                  <a:pt x="557" y="1055"/>
                  <a:pt x="534" y="1021"/>
                </a:cubicBezTo>
                <a:cubicBezTo>
                  <a:pt x="532" y="1014"/>
                  <a:pt x="532" y="1004"/>
                  <a:pt x="527" y="999"/>
                </a:cubicBezTo>
                <a:cubicBezTo>
                  <a:pt x="522" y="994"/>
                  <a:pt x="510" y="998"/>
                  <a:pt x="505" y="992"/>
                </a:cubicBezTo>
                <a:cubicBezTo>
                  <a:pt x="499" y="984"/>
                  <a:pt x="502" y="972"/>
                  <a:pt x="498" y="963"/>
                </a:cubicBezTo>
                <a:cubicBezTo>
                  <a:pt x="495" y="955"/>
                  <a:pt x="489" y="949"/>
                  <a:pt x="484" y="942"/>
                </a:cubicBezTo>
                <a:cubicBezTo>
                  <a:pt x="470" y="899"/>
                  <a:pt x="450" y="836"/>
                  <a:pt x="405" y="819"/>
                </a:cubicBezTo>
                <a:cubicBezTo>
                  <a:pt x="379" y="783"/>
                  <a:pt x="355" y="743"/>
                  <a:pt x="318" y="719"/>
                </a:cubicBezTo>
                <a:cubicBezTo>
                  <a:pt x="301" y="667"/>
                  <a:pt x="313" y="688"/>
                  <a:pt x="289" y="654"/>
                </a:cubicBezTo>
                <a:cubicBezTo>
                  <a:pt x="280" y="624"/>
                  <a:pt x="263" y="585"/>
                  <a:pt x="246" y="560"/>
                </a:cubicBezTo>
                <a:cubicBezTo>
                  <a:pt x="242" y="543"/>
                  <a:pt x="234" y="527"/>
                  <a:pt x="232" y="510"/>
                </a:cubicBezTo>
                <a:cubicBezTo>
                  <a:pt x="225" y="436"/>
                  <a:pt x="256" y="346"/>
                  <a:pt x="210" y="287"/>
                </a:cubicBezTo>
                <a:cubicBezTo>
                  <a:pt x="183" y="252"/>
                  <a:pt x="132" y="201"/>
                  <a:pt x="88" y="186"/>
                </a:cubicBezTo>
                <a:cubicBezTo>
                  <a:pt x="61" y="159"/>
                  <a:pt x="51" y="107"/>
                  <a:pt x="23" y="71"/>
                </a:cubicBezTo>
                <a:cubicBezTo>
                  <a:pt x="0" y="0"/>
                  <a:pt x="179" y="55"/>
                  <a:pt x="189" y="56"/>
                </a:cubicBezTo>
                <a:cubicBezTo>
                  <a:pt x="200" y="74"/>
                  <a:pt x="216" y="88"/>
                  <a:pt x="225" y="107"/>
                </a:cubicBezTo>
                <a:cubicBezTo>
                  <a:pt x="244" y="144"/>
                  <a:pt x="242" y="191"/>
                  <a:pt x="261" y="229"/>
                </a:cubicBezTo>
                <a:cubicBezTo>
                  <a:pt x="282" y="270"/>
                  <a:pt x="333" y="316"/>
                  <a:pt x="376" y="330"/>
                </a:cubicBezTo>
                <a:cubicBezTo>
                  <a:pt x="425" y="363"/>
                  <a:pt x="414" y="343"/>
                  <a:pt x="426" y="380"/>
                </a:cubicBezTo>
                <a:cubicBezTo>
                  <a:pt x="435" y="436"/>
                  <a:pt x="460" y="492"/>
                  <a:pt x="491" y="539"/>
                </a:cubicBezTo>
                <a:cubicBezTo>
                  <a:pt x="498" y="550"/>
                  <a:pt x="508" y="580"/>
                  <a:pt x="520" y="589"/>
                </a:cubicBezTo>
                <a:cubicBezTo>
                  <a:pt x="525" y="593"/>
                  <a:pt x="568" y="603"/>
                  <a:pt x="570" y="603"/>
                </a:cubicBezTo>
                <a:cubicBezTo>
                  <a:pt x="588" y="612"/>
                  <a:pt x="611" y="613"/>
                  <a:pt x="628" y="625"/>
                </a:cubicBezTo>
                <a:cubicBezTo>
                  <a:pt x="643" y="635"/>
                  <a:pt x="656" y="682"/>
                  <a:pt x="664" y="697"/>
                </a:cubicBezTo>
                <a:cubicBezTo>
                  <a:pt x="678" y="754"/>
                  <a:pt x="661" y="701"/>
                  <a:pt x="685" y="747"/>
                </a:cubicBezTo>
                <a:cubicBezTo>
                  <a:pt x="689" y="754"/>
                  <a:pt x="686" y="765"/>
                  <a:pt x="693" y="769"/>
                </a:cubicBezTo>
                <a:cubicBezTo>
                  <a:pt x="698" y="771"/>
                  <a:pt x="698" y="760"/>
                  <a:pt x="700" y="755"/>
                </a:cubicBezTo>
                <a:close/>
              </a:path>
            </a:pathLst>
          </a:custGeom>
          <a:noFill/>
          <a:ln w="9525">
            <a:solidFill>
              <a:srgbClr val="99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084888" y="1125538"/>
            <a:ext cx="1671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00"/>
                </a:solidFill>
                <a:latin typeface="Trebuchet MS" pitchFamily="34" charset="0"/>
              </a:rPr>
              <a:t>In</a:t>
            </a:r>
            <a:r>
              <a:rPr lang="ru-RU" baseline="-25000">
                <a:solidFill>
                  <a:srgbClr val="990000"/>
                </a:solidFill>
                <a:latin typeface="Trebuchet MS" pitchFamily="34" charset="0"/>
              </a:rPr>
              <a:t>1-</a:t>
            </a:r>
            <a:r>
              <a:rPr lang="en-US" i="1" baseline="-25000">
                <a:solidFill>
                  <a:srgbClr val="990000"/>
                </a:solidFill>
                <a:latin typeface="Trebuchet MS" pitchFamily="34" charset="0"/>
              </a:rPr>
              <a:t>x</a:t>
            </a:r>
            <a:r>
              <a:rPr lang="en-US">
                <a:solidFill>
                  <a:srgbClr val="990000"/>
                </a:solidFill>
                <a:latin typeface="Trebuchet MS" pitchFamily="34" charset="0"/>
              </a:rPr>
              <a:t>Ga</a:t>
            </a:r>
            <a:r>
              <a:rPr lang="en-US" i="1" baseline="-25000">
                <a:solidFill>
                  <a:srgbClr val="990000"/>
                </a:solidFill>
                <a:latin typeface="Trebuchet MS" pitchFamily="34" charset="0"/>
              </a:rPr>
              <a:t>x</a:t>
            </a:r>
            <a:r>
              <a:rPr lang="en-US">
                <a:solidFill>
                  <a:srgbClr val="990000"/>
                </a:solidFill>
                <a:latin typeface="Trebuchet MS" pitchFamily="34" charset="0"/>
              </a:rPr>
              <a:t>As</a:t>
            </a:r>
            <a:r>
              <a:rPr lang="en-US" baseline="-25000">
                <a:solidFill>
                  <a:srgbClr val="990000"/>
                </a:solidFill>
                <a:latin typeface="Trebuchet MS" pitchFamily="34" charset="0"/>
              </a:rPr>
              <a:t>1-</a:t>
            </a:r>
            <a:r>
              <a:rPr lang="en-US" i="1" baseline="-25000">
                <a:solidFill>
                  <a:srgbClr val="990000"/>
                </a:solidFill>
                <a:latin typeface="Trebuchet MS" pitchFamily="34" charset="0"/>
              </a:rPr>
              <a:t>y</a:t>
            </a:r>
            <a:r>
              <a:rPr lang="en-US">
                <a:solidFill>
                  <a:srgbClr val="990000"/>
                </a:solidFill>
                <a:latin typeface="Trebuchet MS" pitchFamily="34" charset="0"/>
              </a:rPr>
              <a:t>P</a:t>
            </a:r>
            <a:r>
              <a:rPr lang="en-US" i="1" baseline="-25000">
                <a:solidFill>
                  <a:srgbClr val="990000"/>
                </a:solidFill>
                <a:latin typeface="Trebuchet MS" pitchFamily="34" charset="0"/>
              </a:rPr>
              <a:t>y</a:t>
            </a:r>
            <a:endParaRPr lang="ru-RU" i="1" baseline="-25000">
              <a:solidFill>
                <a:srgbClr val="990000"/>
              </a:solidFill>
              <a:latin typeface="Trebuchet MS" pitchFamily="34" charset="0"/>
            </a:endParaRPr>
          </a:p>
        </p:txBody>
      </p:sp>
      <p:sp>
        <p:nvSpPr>
          <p:cNvPr id="95249" name="Rectangle 17"/>
          <p:cNvSpPr>
            <a:spLocks noChangeArrowheads="1"/>
          </p:cNvSpPr>
          <p:nvPr/>
        </p:nvSpPr>
        <p:spPr bwMode="auto">
          <a:xfrm>
            <a:off x="5651500" y="4941888"/>
            <a:ext cx="3303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0"/>
              <a:t>0.549 </a:t>
            </a:r>
            <a:r>
              <a:rPr lang="ru-RU" b="0"/>
              <a:t>мкм</a:t>
            </a:r>
            <a:r>
              <a:rPr lang="en-US" b="0"/>
              <a:t> &lt; l &lt; </a:t>
            </a:r>
            <a:r>
              <a:rPr lang="ru-RU" b="0"/>
              <a:t>3.44 мкм;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 animBg="1"/>
      <p:bldP spid="9524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708400" y="115888"/>
            <a:ext cx="2255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СД на </a:t>
            </a:r>
            <a:r>
              <a:rPr lang="en-US" sz="2400">
                <a:latin typeface="Trebuchet MS" pitchFamily="34" charset="0"/>
              </a:rPr>
              <a:t>InGaAsP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626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53165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5632450" y="1716088"/>
            <a:ext cx="34766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/>
              <a:t>СД</a:t>
            </a:r>
            <a:r>
              <a:rPr lang="ru-RU"/>
              <a:t>,</a:t>
            </a:r>
            <a:r>
              <a:rPr lang="ru-RU" b="0"/>
              <a:t> который применяется в оптоволоконных линиях связи (</a:t>
            </a:r>
            <a:r>
              <a:rPr lang="en-US" b="0">
                <a:latin typeface="Symbol" pitchFamily="18" charset="2"/>
              </a:rPr>
              <a:t>l</a:t>
            </a:r>
            <a:r>
              <a:rPr lang="en-US" b="0"/>
              <a:t> = 1.3 </a:t>
            </a:r>
            <a:r>
              <a:rPr lang="ru-RU" b="0"/>
              <a:t>мкм);</a:t>
            </a:r>
          </a:p>
          <a:p>
            <a:endParaRPr lang="ru-RU" b="0"/>
          </a:p>
          <a:p>
            <a:r>
              <a:rPr lang="ru-RU" b="0">
                <a:sym typeface="Wingdings" pitchFamily="2" charset="2"/>
              </a:rPr>
              <a:t></a:t>
            </a:r>
            <a:r>
              <a:rPr lang="en-US" b="0">
                <a:sym typeface="Wingdings" pitchFamily="2" charset="2"/>
              </a:rPr>
              <a:t> </a:t>
            </a:r>
            <a:r>
              <a:rPr lang="ru-RU" b="0"/>
              <a:t>Рабочая область согласована по постоянной решетки с </a:t>
            </a:r>
            <a:r>
              <a:rPr lang="en-US" b="0"/>
              <a:t>InP;</a:t>
            </a:r>
          </a:p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Тип монтажа: </a:t>
            </a:r>
            <a:r>
              <a:rPr lang="en-US" b="0"/>
              <a:t>flip-chip;</a:t>
            </a:r>
          </a:p>
          <a:p>
            <a:r>
              <a:rPr lang="en-US" b="0">
                <a:sym typeface="Wingdings" pitchFamily="2" charset="2"/>
              </a:rPr>
              <a:t> </a:t>
            </a:r>
            <a:r>
              <a:rPr lang="ru-RU" b="0"/>
              <a:t>Интегрированная линза улучшает связь с линией передачи.</a:t>
            </a:r>
            <a:endParaRPr lang="ru-RU"/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5632450" y="995363"/>
            <a:ext cx="3433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Тип</a:t>
            </a:r>
            <a:r>
              <a:rPr lang="ru-RU" b="0"/>
              <a:t>: т.н. </a:t>
            </a:r>
            <a:r>
              <a:rPr lang="uk-UA" b="0"/>
              <a:t>“</a:t>
            </a:r>
            <a:r>
              <a:rPr lang="en-US" b="0"/>
              <a:t>Saul-Lee-Burrus</a:t>
            </a:r>
            <a:r>
              <a:rPr lang="uk-UA" b="0"/>
              <a:t>”</a:t>
            </a: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4067175" y="115888"/>
            <a:ext cx="1160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AlGaAs</a:t>
            </a:r>
            <a:endParaRPr lang="ru-RU" sz="2400" b="0">
              <a:latin typeface="Trebuchet MS" pitchFamily="34" charset="0"/>
            </a:endParaRPr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765175"/>
            <a:ext cx="4249737" cy="412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7289" name="AutoShape 9"/>
          <p:cNvSpPr>
            <a:spLocks/>
          </p:cNvSpPr>
          <p:nvPr/>
        </p:nvSpPr>
        <p:spPr bwMode="auto">
          <a:xfrm rot="5400000">
            <a:off x="7304088" y="3216275"/>
            <a:ext cx="296862" cy="4465638"/>
          </a:xfrm>
          <a:prstGeom prst="leftBrace">
            <a:avLst>
              <a:gd name="adj1" fmla="val 125357"/>
              <a:gd name="adj2" fmla="val 50000"/>
            </a:avLst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158750" y="995363"/>
            <a:ext cx="4268788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AlxGa1-xAs:</a:t>
            </a:r>
            <a:endParaRPr lang="ru-RU" b="0"/>
          </a:p>
          <a:p>
            <a:pPr>
              <a:buFont typeface="Wingdings" pitchFamily="2" charset="2"/>
              <a:buChar char="à"/>
            </a:pPr>
            <a:r>
              <a:rPr lang="en-US" b="0"/>
              <a:t> </a:t>
            </a:r>
            <a:r>
              <a:rPr lang="ru-RU" b="0"/>
              <a:t>прямозонный в ИК и ближнем красном диапазоне;</a:t>
            </a:r>
            <a:endParaRPr lang="en-US" b="0"/>
          </a:p>
          <a:p>
            <a:pPr>
              <a:buFont typeface="Wingdings" pitchFamily="2" charset="2"/>
              <a:buChar char="à"/>
            </a:pPr>
            <a:r>
              <a:rPr lang="en-US" b="0"/>
              <a:t> </a:t>
            </a:r>
            <a:r>
              <a:rPr lang="ru-RU" b="0"/>
              <a:t>прекрасное согласование постоянных решетки;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(как следствие) высокая яркость;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часть применяются в виде </a:t>
            </a:r>
            <a:r>
              <a:rPr lang="en-US" b="0"/>
              <a:t>Al1-xGaxAs/Al1-yGayAs </a:t>
            </a:r>
            <a:r>
              <a:rPr lang="ru-RU" b="0"/>
              <a:t>двойной гетероструктуры;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Недостатки: ограниченное время эксплуатации в связи с окислением и коррозией (когда </a:t>
            </a:r>
            <a:r>
              <a:rPr lang="en-US" b="0"/>
              <a:t>Al </a:t>
            </a:r>
            <a:r>
              <a:rPr lang="ru-RU" b="0"/>
              <a:t>мало).</a:t>
            </a:r>
          </a:p>
          <a:p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067175" y="115888"/>
            <a:ext cx="1277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AlInGaP</a:t>
            </a:r>
            <a:endParaRPr lang="ru-RU" sz="2400">
              <a:latin typeface="Trebuchet MS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5589588"/>
            <a:ext cx="8096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5876925"/>
            <a:ext cx="809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765175"/>
            <a:ext cx="4249737" cy="412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8310" name="AutoShape 6"/>
          <p:cNvSpPr>
            <a:spLocks/>
          </p:cNvSpPr>
          <p:nvPr/>
        </p:nvSpPr>
        <p:spPr bwMode="auto">
          <a:xfrm rot="5400000">
            <a:off x="7088188" y="3000375"/>
            <a:ext cx="296862" cy="4897438"/>
          </a:xfrm>
          <a:prstGeom prst="leftBrace">
            <a:avLst>
              <a:gd name="adj1" fmla="val 137478"/>
              <a:gd name="adj2" fmla="val 50000"/>
            </a:avLst>
          </a:prstGeom>
          <a:noFill/>
          <a:ln w="22225">
            <a:solidFill>
              <a:srgbClr val="99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58750" y="995363"/>
            <a:ext cx="4268788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/>
              <a:t>(Al</a:t>
            </a:r>
            <a:r>
              <a:rPr lang="en-US" b="0" i="1" baseline="-25000"/>
              <a:t>x</a:t>
            </a:r>
            <a:r>
              <a:rPr lang="en-US" b="0"/>
              <a:t>Ga</a:t>
            </a:r>
            <a:r>
              <a:rPr lang="en-US" b="0" baseline="-25000"/>
              <a:t>1-</a:t>
            </a:r>
            <a:r>
              <a:rPr lang="en-US" b="0" i="1" baseline="-25000"/>
              <a:t>x</a:t>
            </a:r>
            <a:r>
              <a:rPr lang="en-US" b="0"/>
              <a:t>)</a:t>
            </a:r>
            <a:r>
              <a:rPr lang="en-US" b="0" i="1" baseline="-25000"/>
              <a:t>y</a:t>
            </a:r>
            <a:r>
              <a:rPr lang="en-US" b="0"/>
              <a:t>In</a:t>
            </a:r>
            <a:r>
              <a:rPr lang="en-US" b="0" baseline="-25000"/>
              <a:t>1-</a:t>
            </a:r>
            <a:r>
              <a:rPr lang="en-US" b="0" i="1" baseline="-25000"/>
              <a:t>y</a:t>
            </a:r>
            <a:r>
              <a:rPr lang="en-US" b="0"/>
              <a:t>P</a:t>
            </a:r>
          </a:p>
          <a:p>
            <a:endParaRPr lang="en-US" b="0"/>
          </a:p>
          <a:p>
            <a:r>
              <a:rPr lang="ru-RU" b="0"/>
              <a:t>Прямозонный в широком диапазоне ИК и видимого света;</a:t>
            </a:r>
          </a:p>
          <a:p>
            <a:pPr>
              <a:buFont typeface="Wingdings" pitchFamily="2" charset="2"/>
              <a:buChar char="à"/>
            </a:pPr>
            <a:r>
              <a:rPr lang="ru-RU" b="0">
                <a:sym typeface="Wingdings" pitchFamily="2" charset="2"/>
              </a:rPr>
              <a:t>Согласован по постоянной решетки с </a:t>
            </a:r>
            <a:r>
              <a:rPr lang="en-US" b="0">
                <a:sym typeface="Wingdings" pitchFamily="2" charset="2"/>
              </a:rPr>
              <a:t>GaAs </a:t>
            </a:r>
            <a:r>
              <a:rPr lang="ru-RU" b="0">
                <a:sym typeface="Wingdings" pitchFamily="2" charset="2"/>
              </a:rPr>
              <a:t>для состава: </a:t>
            </a:r>
            <a:r>
              <a:rPr lang="en-US" b="0"/>
              <a:t>(Al</a:t>
            </a:r>
            <a:r>
              <a:rPr lang="en-US" b="0" i="1" baseline="-25000"/>
              <a:t>x</a:t>
            </a:r>
            <a:r>
              <a:rPr lang="en-US" b="0"/>
              <a:t>Ga</a:t>
            </a:r>
            <a:r>
              <a:rPr lang="en-US" b="0" baseline="-25000"/>
              <a:t>1-</a:t>
            </a:r>
            <a:r>
              <a:rPr lang="en-US" b="0" i="1" baseline="-25000"/>
              <a:t>x</a:t>
            </a:r>
            <a:r>
              <a:rPr lang="en-US" b="0"/>
              <a:t>)</a:t>
            </a:r>
            <a:r>
              <a:rPr lang="ru-RU" b="0" baseline="-25000"/>
              <a:t>0</a:t>
            </a:r>
            <a:r>
              <a:rPr lang="en-US" b="0" baseline="-25000"/>
              <a:t>,</a:t>
            </a:r>
            <a:r>
              <a:rPr lang="ru-RU" b="0" baseline="-25000"/>
              <a:t>5</a:t>
            </a:r>
            <a:r>
              <a:rPr lang="en-US" b="0"/>
              <a:t>In</a:t>
            </a:r>
            <a:r>
              <a:rPr lang="ru-RU" b="0" baseline="-25000"/>
              <a:t>0</a:t>
            </a:r>
            <a:r>
              <a:rPr lang="en-US" b="0" baseline="-25000"/>
              <a:t>,</a:t>
            </a:r>
            <a:r>
              <a:rPr lang="ru-RU" b="0" baseline="-25000"/>
              <a:t>5</a:t>
            </a:r>
            <a:r>
              <a:rPr lang="en-US" b="0"/>
              <a:t>P</a:t>
            </a:r>
            <a:r>
              <a:rPr lang="ru-RU" b="0"/>
              <a:t>, например (</a:t>
            </a:r>
            <a:r>
              <a:rPr lang="ru-RU" b="0" i="1"/>
              <a:t>х</a:t>
            </a:r>
            <a:r>
              <a:rPr lang="ru-RU" b="0"/>
              <a:t>=0) </a:t>
            </a:r>
            <a:r>
              <a:rPr lang="en-US" b="0"/>
              <a:t>In</a:t>
            </a:r>
            <a:r>
              <a:rPr lang="en-US" b="0" baseline="-25000"/>
              <a:t>0,5</a:t>
            </a:r>
            <a:r>
              <a:rPr lang="en-US" b="0"/>
              <a:t>Ga</a:t>
            </a:r>
            <a:r>
              <a:rPr lang="en-US" b="0" baseline="-25000"/>
              <a:t>0,5</a:t>
            </a:r>
            <a:r>
              <a:rPr lang="en-US" b="0"/>
              <a:t>P </a:t>
            </a:r>
            <a:r>
              <a:rPr lang="ru-RU" b="0"/>
              <a:t>имеет длину ЗЗ = 650 нм и применяется в лазерных указках и </a:t>
            </a:r>
            <a:r>
              <a:rPr lang="en-US" b="0"/>
              <a:t>DVD-</a:t>
            </a:r>
            <a:r>
              <a:rPr lang="ru-RU" b="0"/>
              <a:t>плеерах.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Применяется там, где нужна большая яркость: светофоры, вывески, указатели: цвет: желтый, оранжевый, красный.</a:t>
            </a:r>
          </a:p>
        </p:txBody>
      </p:sp>
      <p:sp>
        <p:nvSpPr>
          <p:cNvPr id="98312" name="Oval 8"/>
          <p:cNvSpPr>
            <a:spLocks noChangeArrowheads="1"/>
          </p:cNvSpPr>
          <p:nvPr/>
        </p:nvSpPr>
        <p:spPr bwMode="auto">
          <a:xfrm>
            <a:off x="6156325" y="2420938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8313" name="Oval 9"/>
          <p:cNvSpPr>
            <a:spLocks noChangeArrowheads="1"/>
          </p:cNvSpPr>
          <p:nvPr/>
        </p:nvSpPr>
        <p:spPr bwMode="auto">
          <a:xfrm>
            <a:off x="5076825" y="119697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8314" name="Oval 10"/>
          <p:cNvSpPr>
            <a:spLocks noChangeArrowheads="1"/>
          </p:cNvSpPr>
          <p:nvPr/>
        </p:nvSpPr>
        <p:spPr bwMode="auto">
          <a:xfrm>
            <a:off x="5076825" y="98107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2" grpId="0" animBg="1"/>
      <p:bldP spid="98313" grpId="0" animBg="1"/>
      <p:bldP spid="983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917825" y="188913"/>
            <a:ext cx="373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СД на </a:t>
            </a:r>
            <a:r>
              <a:rPr lang="en-US" sz="2400">
                <a:latin typeface="Trebuchet MS" pitchFamily="34" charset="0"/>
              </a:rPr>
              <a:t>AlInGaP</a:t>
            </a:r>
            <a:r>
              <a:rPr lang="ru-RU" sz="2400">
                <a:latin typeface="Trebuchet MS" pitchFamily="34" charset="0"/>
              </a:rPr>
              <a:t> для ОВЛС</a:t>
            </a:r>
          </a:p>
        </p:txBody>
      </p:sp>
      <p:pic>
        <p:nvPicPr>
          <p:cNvPr id="9933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41783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787900" y="1284288"/>
            <a:ext cx="43561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Квантовый выход повышается за счет:</a:t>
            </a:r>
          </a:p>
          <a:p>
            <a:pPr>
              <a:buFont typeface="Wingdings" pitchFamily="2" charset="2"/>
              <a:buChar char="à"/>
            </a:pPr>
            <a:r>
              <a:rPr lang="ru-RU" b="0">
                <a:sym typeface="Wingdings" pitchFamily="2" charset="2"/>
              </a:rPr>
              <a:t>использование множественных квантовых ям в рабочей области;</a:t>
            </a:r>
          </a:p>
          <a:p>
            <a:pPr>
              <a:buFont typeface="Wingdings" pitchFamily="2" charset="2"/>
              <a:buChar char="à"/>
            </a:pPr>
            <a:r>
              <a:rPr lang="ru-RU" b="0"/>
              <a:t> микрорезонаторы </a:t>
            </a:r>
            <a:r>
              <a:rPr lang="ru-RU" b="0">
                <a:sym typeface="Wingdings" pitchFamily="2" charset="2"/>
              </a:rPr>
              <a:t></a:t>
            </a:r>
            <a:r>
              <a:rPr lang="en-US" b="0">
                <a:sym typeface="Wingdings" pitchFamily="2" charset="2"/>
              </a:rPr>
              <a:t> </a:t>
            </a:r>
            <a:r>
              <a:rPr lang="ru-RU" b="0">
                <a:sym typeface="Wingdings" pitchFamily="2" charset="2"/>
              </a:rPr>
              <a:t>уменьшить частотную полосу и ограничить направление распространения (здесь они выполнены в виде зеркал Брэгга, выполненных из </a:t>
            </a:r>
            <a:r>
              <a:rPr lang="en-US" b="0">
                <a:sym typeface="Wingdings" pitchFamily="2" charset="2"/>
              </a:rPr>
              <a:t>AlAs/AlGaAs </a:t>
            </a:r>
            <a:r>
              <a:rPr lang="ru-RU" b="0">
                <a:sym typeface="Wingdings" pitchFamily="2" charset="2"/>
              </a:rPr>
              <a:t>слоев, которые в этом диапазоне (600-650 нм) прозрачны).</a:t>
            </a:r>
          </a:p>
          <a:p>
            <a:pPr>
              <a:buFont typeface="Wingdings" pitchFamily="2" charset="2"/>
              <a:buNone/>
            </a:pPr>
            <a:r>
              <a:rPr lang="ru-RU" b="0"/>
              <a:t>Линза улучшает оптический контакт с волокном.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4410075" y="188913"/>
            <a:ext cx="75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GaN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408238"/>
            <a:ext cx="4859337" cy="44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411413" y="0"/>
            <a:ext cx="57515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latin typeface="Trebuchet MS" pitchFamily="34" charset="0"/>
              </a:rPr>
              <a:t>Как</a:t>
            </a:r>
          </a:p>
          <a:p>
            <a:r>
              <a:rPr lang="ru-RU" sz="2400" b="0">
                <a:latin typeface="Trebuchet MS" pitchFamily="34" charset="0"/>
              </a:rPr>
              <a:t>   в одной области</a:t>
            </a:r>
          </a:p>
          <a:p>
            <a:r>
              <a:rPr lang="ru-RU" sz="2400" b="0">
                <a:latin typeface="Trebuchet MS" pitchFamily="34" charset="0"/>
              </a:rPr>
              <a:t>       одновременно</a:t>
            </a:r>
          </a:p>
          <a:p>
            <a:r>
              <a:rPr lang="ru-RU" sz="2400" b="0">
                <a:latin typeface="Trebuchet MS" pitchFamily="34" charset="0"/>
              </a:rPr>
              <a:t>           получить        много электронов</a:t>
            </a:r>
          </a:p>
          <a:p>
            <a:r>
              <a:rPr lang="ru-RU" sz="2400" b="0">
                <a:latin typeface="Trebuchet MS" pitchFamily="34" charset="0"/>
              </a:rPr>
              <a:t>                                 много дырок?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08175" y="188913"/>
            <a:ext cx="384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latin typeface="Trebuchet MS" pitchFamily="34" charset="0"/>
              </a:rPr>
              <a:t>?</a:t>
            </a:r>
            <a:endParaRPr lang="ru-RU" sz="3600">
              <a:solidFill>
                <a:srgbClr val="990000"/>
              </a:solidFill>
              <a:latin typeface="Trebuchet MS" pitchFamily="34" charset="0"/>
            </a:endParaRP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3775"/>
            <a:ext cx="42227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4410075" y="188913"/>
            <a:ext cx="1017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InGaN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410075" y="188913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AlGaN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4410075" y="188913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rebuchet MS" pitchFamily="34" charset="0"/>
              </a:rPr>
              <a:t>AlInGaN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2913063" y="188913"/>
            <a:ext cx="3749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источники белого света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398838" y="188913"/>
            <a:ext cx="2776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</a:rPr>
              <a:t>Органические СД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3457575" y="333375"/>
            <a:ext cx="2227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latin typeface="Trebuchet MS" pitchFamily="34" charset="0"/>
              </a:rPr>
              <a:t>Терминология</a:t>
            </a:r>
          </a:p>
        </p:txBody>
      </p:sp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59113" y="26035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1393825" y="2695575"/>
            <a:ext cx="63547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Прямое смещение</a:t>
            </a:r>
          </a:p>
          <a:p>
            <a:endParaRPr lang="ru-RU"/>
          </a:p>
          <a:p>
            <a:r>
              <a:rPr lang="ru-RU"/>
              <a:t>           Инжекционная электролюминесценция</a:t>
            </a:r>
          </a:p>
          <a:p>
            <a:endParaRPr lang="ru-RU"/>
          </a:p>
          <a:p>
            <a:r>
              <a:rPr lang="ru-RU"/>
              <a:t>                      Светодиод</a:t>
            </a:r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2278063" y="3113088"/>
            <a:ext cx="21590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>
            <a:off x="2998788" y="3689350"/>
            <a:ext cx="21590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1393825" y="44370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Прямозонный полупроводник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2"/>
          <p:cNvSpPr txBox="1">
            <a:spLocks noChangeArrowheads="1"/>
          </p:cNvSpPr>
          <p:nvPr/>
        </p:nvSpPr>
        <p:spPr bwMode="auto">
          <a:xfrm>
            <a:off x="3602038" y="333375"/>
            <a:ext cx="193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latin typeface="Trebuchet MS" pitchFamily="34" charset="0"/>
              </a:rPr>
              <a:t>Три в одном</a:t>
            </a:r>
          </a:p>
        </p:txBody>
      </p:sp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059113" y="26035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 rot="5400000" flipV="1">
            <a:off x="5030788" y="2249488"/>
            <a:ext cx="277812" cy="188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rot="5400000">
            <a:off x="3671094" y="2240757"/>
            <a:ext cx="2873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Line 8"/>
          <p:cNvSpPr>
            <a:spLocks noChangeShapeType="1"/>
          </p:cNvSpPr>
          <p:nvPr/>
        </p:nvSpPr>
        <p:spPr bwMode="auto">
          <a:xfrm rot="5400000">
            <a:off x="4355307" y="2420144"/>
            <a:ext cx="4318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2460625" y="1412875"/>
            <a:ext cx="422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Прямосмещенный </a:t>
            </a:r>
            <a:r>
              <a:rPr lang="en-US" i="1"/>
              <a:t>pn</a:t>
            </a:r>
            <a:r>
              <a:rPr lang="en-US"/>
              <a:t>-</a:t>
            </a:r>
            <a:r>
              <a:rPr lang="ru-RU"/>
              <a:t>переход</a:t>
            </a:r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924175"/>
            <a:ext cx="67691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 rot="-3140474">
            <a:off x="1334294" y="4145756"/>
            <a:ext cx="18002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СВЕТОДИОД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 rot="-3140474">
            <a:off x="3683793" y="3996532"/>
            <a:ext cx="1776413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ЛАЗЕРНЫЙ</a:t>
            </a:r>
          </a:p>
          <a:p>
            <a:r>
              <a:rPr lang="ru-RU"/>
              <a:t>УСИЛИТЕЛЬ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 rot="-3140474">
            <a:off x="6002338" y="4159250"/>
            <a:ext cx="1670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ЛАЗЕРНЫЙ</a:t>
            </a:r>
          </a:p>
          <a:p>
            <a:r>
              <a:rPr lang="ru-RU"/>
              <a:t>ДИОД</a:t>
            </a: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rot="16200000" flipH="1">
            <a:off x="3059113" y="4437063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2484438" y="47244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инверсия</a:t>
            </a:r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rot="16200000" flipH="1">
            <a:off x="5580063" y="45085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4787900" y="4724400"/>
            <a:ext cx="1408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обратная</a:t>
            </a:r>
          </a:p>
          <a:p>
            <a:r>
              <a:rPr lang="ru-RU"/>
              <a:t>связь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5" grpId="0" animBg="1"/>
      <p:bldP spid="33806" grpId="0" animBg="1"/>
      <p:bldP spid="33807" grpId="0" animBg="1"/>
      <p:bldP spid="33808" grpId="0"/>
      <p:bldP spid="33809" grpId="0" animBg="1"/>
      <p:bldP spid="338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9" descr="750px-Verschiedene_LE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04813"/>
            <a:ext cx="71437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602038" y="333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0">
              <a:latin typeface="Trebuchet MS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059113" y="260350"/>
            <a:ext cx="35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rgbClr val="990000"/>
                </a:solidFill>
                <a:latin typeface="Trebuchet MS" pitchFamily="34" charset="0"/>
              </a:rPr>
              <a:t>!</a:t>
            </a:r>
          </a:p>
        </p:txBody>
      </p:sp>
      <p:sp>
        <p:nvSpPr>
          <p:cNvPr id="13316" name="Text Box 16"/>
          <p:cNvSpPr txBox="1">
            <a:spLocks noChangeArrowheads="1"/>
          </p:cNvSpPr>
          <p:nvPr/>
        </p:nvSpPr>
        <p:spPr bwMode="auto">
          <a:xfrm>
            <a:off x="3498850" y="404813"/>
            <a:ext cx="2979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Почему светодиоды?</a:t>
            </a:r>
          </a:p>
        </p:txBody>
      </p: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2843213" y="3429000"/>
            <a:ext cx="42354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b="0"/>
              <a:t> высокая яркость;</a:t>
            </a:r>
          </a:p>
          <a:p>
            <a:pPr>
              <a:buFontTx/>
              <a:buChar char="-"/>
            </a:pPr>
            <a:endParaRPr lang="ru-RU" b="0"/>
          </a:p>
          <a:p>
            <a:pPr>
              <a:buFontTx/>
              <a:buChar char="-"/>
            </a:pPr>
            <a:r>
              <a:rPr lang="ru-RU" b="0"/>
              <a:t> компактность;</a:t>
            </a:r>
          </a:p>
          <a:p>
            <a:pPr>
              <a:buFontTx/>
              <a:buChar char="-"/>
            </a:pPr>
            <a:endParaRPr lang="ru-RU" b="0"/>
          </a:p>
          <a:p>
            <a:pPr>
              <a:buFontTx/>
              <a:buChar char="-"/>
            </a:pPr>
            <a:r>
              <a:rPr lang="ru-RU" b="0"/>
              <a:t> высокий КПД;</a:t>
            </a:r>
          </a:p>
          <a:p>
            <a:pPr>
              <a:buFontTx/>
              <a:buChar char="-"/>
            </a:pPr>
            <a:endParaRPr lang="ru-RU" b="0"/>
          </a:p>
          <a:p>
            <a:pPr>
              <a:buFontTx/>
              <a:buChar char="-"/>
            </a:pPr>
            <a:r>
              <a:rPr lang="ru-RU" b="0"/>
              <a:t> высокая надежность;</a:t>
            </a:r>
          </a:p>
          <a:p>
            <a:pPr>
              <a:buFontTx/>
              <a:buChar char="-"/>
            </a:pPr>
            <a:endParaRPr lang="ru-RU" b="0"/>
          </a:p>
          <a:p>
            <a:pPr>
              <a:buFontTx/>
              <a:buChar char="-"/>
            </a:pPr>
            <a:r>
              <a:rPr lang="ru-RU" b="0"/>
              <a:t> высокая прочность;</a:t>
            </a:r>
          </a:p>
          <a:p>
            <a:pPr>
              <a:buFontTx/>
              <a:buChar char="-"/>
            </a:pPr>
            <a:endParaRPr lang="ru-RU" b="0"/>
          </a:p>
          <a:p>
            <a:pPr>
              <a:buFontTx/>
              <a:buChar char="-"/>
            </a:pPr>
            <a:r>
              <a:rPr lang="ru-RU" b="0"/>
              <a:t> длительный строк эксплуатации</a:t>
            </a:r>
          </a:p>
          <a:p>
            <a:pPr>
              <a:buFontTx/>
              <a:buChar char="-"/>
            </a:pP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2441</TotalTime>
  <Words>2099</Words>
  <Application>Microsoft Office PowerPoint</Application>
  <PresentationFormat>Экран (4:3)</PresentationFormat>
  <Paragraphs>485</Paragraphs>
  <Slides>64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Воздушный поток</vt:lpstr>
      <vt:lpstr>Equation</vt:lpstr>
      <vt:lpstr>Полупроводниковые источники света. 1.      СВЕТОДИОДЫ 2. ЛАЗЕРНЫЕ УСИЛИТЕЛИ 3. ЛАЗЕРНЫЕ ДИОДЫ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лазеров</dc:title>
  <dc:creator>Артем</dc:creator>
  <cp:lastModifiedBy>Артем</cp:lastModifiedBy>
  <cp:revision>58</cp:revision>
  <dcterms:created xsi:type="dcterms:W3CDTF">2012-11-21T08:44:29Z</dcterms:created>
  <dcterms:modified xsi:type="dcterms:W3CDTF">2012-12-10T11:26:24Z</dcterms:modified>
</cp:coreProperties>
</file>